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62" r:id="rId5"/>
    <p:sldId id="263" r:id="rId6"/>
    <p:sldId id="258" r:id="rId7"/>
    <p:sldId id="259" r:id="rId8"/>
    <p:sldId id="260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45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7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566B3-3BD6-4347-B686-999F0CFB39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81D068-53F4-1F42-84A1-BA8F575358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B9869E-8F67-8C48-A04D-BAD9061B4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4578C-B56A-3449-8092-FB4DEC89F940}" type="datetimeFigureOut">
              <a:rPr lang="en-IT" smtClean="0"/>
              <a:t>01/07/22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D2EABA-2637-EE44-AE84-4EFE63D80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5D1A5-F6EC-7E4A-BC7A-12BA39980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4813-EF44-9E40-96D6-22123039E7C2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050817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2C69E-2C9D-E841-BA73-D508B5B22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35281E-2D16-374A-BEFF-C773A870CC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DCCD9-E6D5-B342-8A19-CB17CD8A5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4578C-B56A-3449-8092-FB4DEC89F940}" type="datetimeFigureOut">
              <a:rPr lang="en-IT" smtClean="0"/>
              <a:t>01/07/22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8727D-B0A8-7A44-8910-EE1F608D4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5D165B-C2B9-D54E-B8C7-C85B894FE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4813-EF44-9E40-96D6-22123039E7C2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437114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FB2AEE-B3B4-7341-A902-BA61B87725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CB009A-9842-6544-A859-0B074BF49B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06567-4F6C-8745-B35A-9AF3E0FF9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4578C-B56A-3449-8092-FB4DEC89F940}" type="datetimeFigureOut">
              <a:rPr lang="en-IT" smtClean="0"/>
              <a:t>01/07/22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D08B5C-80EE-A446-834E-481FE6C5F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5C0710-0ED0-E147-96E5-45272638E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4813-EF44-9E40-96D6-22123039E7C2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69718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9A051-9D41-E147-ABAA-A5AC86D4A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D6219-7A9F-984F-BD46-C1EF2AF8C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51A56-8F73-1140-98D2-36F48382F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4578C-B56A-3449-8092-FB4DEC89F940}" type="datetimeFigureOut">
              <a:rPr lang="en-IT" smtClean="0"/>
              <a:t>01/07/22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BFB20-3F34-0444-83BF-F55594ED0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2ED49-E7B4-8444-AE53-83A824D7A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4813-EF44-9E40-96D6-22123039E7C2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854498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A92F7-1C21-EE46-9B19-DB9D3DAA1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21C2CE-B942-D14C-93A8-9506F3052E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6CC210-04FD-F242-A491-535418F66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4578C-B56A-3449-8092-FB4DEC89F940}" type="datetimeFigureOut">
              <a:rPr lang="en-IT" smtClean="0"/>
              <a:t>01/07/22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5CB772-0A47-D441-AC92-60DA4EA2A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78B67-2A55-A14A-8D72-5449200B6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4813-EF44-9E40-96D6-22123039E7C2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499442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83F14-FA0D-0143-A1C3-FA24BEBF4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0A965-FDA4-2E4C-91DB-153C5D4BBE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0B8E45-63F7-2B49-888D-1B3D8DDDFA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B57B57-E9B4-524C-85D4-31CAF5709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4578C-B56A-3449-8092-FB4DEC89F940}" type="datetimeFigureOut">
              <a:rPr lang="en-IT" smtClean="0"/>
              <a:t>01/07/22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DEC55F-65E5-1B48-9671-96C4ED4E7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23F2F1-E66C-9C44-9E60-C3FC85BEF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4813-EF44-9E40-96D6-22123039E7C2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986141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B9A72-5EF5-0E47-B55D-A22F76707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762A90-3F71-AE43-AEE0-CC566BBC1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6519E7-D965-8341-A509-8146C3FA58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FCC0BB-D948-CA44-B32B-C5BFE38AED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041496-663B-DE40-9E88-265B31D477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403655-9A1D-9249-AD29-AC1B32A4D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4578C-B56A-3449-8092-FB4DEC89F940}" type="datetimeFigureOut">
              <a:rPr lang="en-IT" smtClean="0"/>
              <a:t>01/07/22</a:t>
            </a:fld>
            <a:endParaRPr lang="en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7FC3FA-7FC2-0742-A97F-49ABEF235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C3C052-43C3-4F44-A553-5780CF57B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4813-EF44-9E40-96D6-22123039E7C2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672446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8037B-D6DF-A448-BA66-B0036EF5C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CC792D-4483-9647-B122-16AF7302C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4578C-B56A-3449-8092-FB4DEC89F940}" type="datetimeFigureOut">
              <a:rPr lang="en-IT" smtClean="0"/>
              <a:t>01/07/22</a:t>
            </a:fld>
            <a:endParaRPr lang="en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8E1E25-3D8D-BF46-AE21-33533B1A6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7023DA-0997-714C-A289-0960E1D7F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4813-EF44-9E40-96D6-22123039E7C2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718139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F6B8C8-816C-6845-9E71-EF96ACBDA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4578C-B56A-3449-8092-FB4DEC89F940}" type="datetimeFigureOut">
              <a:rPr lang="en-IT" smtClean="0"/>
              <a:t>01/07/22</a:t>
            </a:fld>
            <a:endParaRPr lang="en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198CEB-1C9B-7F4B-80AB-957DEF4F4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869176-82AC-654F-81E8-BBC11757B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4813-EF44-9E40-96D6-22123039E7C2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582119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6BA07-69F4-1741-8D59-4AD248D55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11EFB-6664-AE47-8E30-70A9DAE302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C1C39B-61C9-8243-8F77-9DEC754E8B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D5AFA8-BE22-A84E-BD31-AD0060A39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4578C-B56A-3449-8092-FB4DEC89F940}" type="datetimeFigureOut">
              <a:rPr lang="en-IT" smtClean="0"/>
              <a:t>01/07/22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7B6CD2-9F22-704F-B0E8-271BE0FD0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92776A-C877-914A-92D7-EF78A8015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4813-EF44-9E40-96D6-22123039E7C2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389240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15402-8EE6-2E43-816E-3779C4A91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0A82DD-8D78-5E4B-A130-A5A032E84D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6BE9D0-2D16-4141-94B2-09261CA8AB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D777E8-49FA-C849-AB68-28ECF4F2C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4578C-B56A-3449-8092-FB4DEC89F940}" type="datetimeFigureOut">
              <a:rPr lang="en-IT" smtClean="0"/>
              <a:t>01/07/22</a:t>
            </a:fld>
            <a:endParaRPr lang="en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AB2AAD-25E7-F64F-9C9B-4B9B41739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99D86-2C77-3444-AF6D-5C37D5ACD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254813-EF44-9E40-96D6-22123039E7C2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313575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5F71A1-68EE-DA47-86ED-0598A3C4E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5C59FB-3B5C-BC42-A4DD-7753883392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DBD8C-6452-0143-8225-BE656B54C9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24578C-B56A-3449-8092-FB4DEC89F940}" type="datetimeFigureOut">
              <a:rPr lang="en-IT" smtClean="0"/>
              <a:t>01/07/22</a:t>
            </a:fld>
            <a:endParaRPr lang="en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5E49F-E28C-E649-B3C5-BC2D91A1C4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126048-8D16-504B-9F40-B42C57BE98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254813-EF44-9E40-96D6-22123039E7C2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914788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F48FD-42C2-7F40-80FA-B18A40A7CA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73238" y="2946414"/>
            <a:ext cx="5506528" cy="965171"/>
          </a:xfrm>
        </p:spPr>
        <p:txBody>
          <a:bodyPr>
            <a:normAutofit fontScale="90000"/>
          </a:bodyPr>
          <a:lstStyle/>
          <a:p>
            <a:r>
              <a:rPr lang="en-IT" dirty="0"/>
              <a:t>Modello ISO/OSI e TCP/IP</a:t>
            </a:r>
          </a:p>
        </p:txBody>
      </p:sp>
    </p:spTree>
    <p:extLst>
      <p:ext uri="{BB962C8B-B14F-4D97-AF65-F5344CB8AC3E}">
        <p14:creationId xmlns:p14="http://schemas.microsoft.com/office/powerpoint/2010/main" val="124765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CE309-DFB5-524A-905B-D7E8A5A3B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Livello</a:t>
            </a:r>
            <a:r>
              <a:rPr lang="en-GB" dirty="0"/>
              <a:t> 2 – </a:t>
            </a:r>
            <a:r>
              <a:rPr lang="en-GB" dirty="0" err="1"/>
              <a:t>Collegamento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C157B-BCDC-9846-A27F-8C48D8634A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 </a:t>
            </a:r>
            <a:r>
              <a:rPr lang="en-GB" dirty="0" err="1"/>
              <a:t>nostri</a:t>
            </a:r>
            <a:r>
              <a:rPr lang="en-GB" dirty="0"/>
              <a:t> </a:t>
            </a:r>
            <a:r>
              <a:rPr lang="en-GB" dirty="0" err="1"/>
              <a:t>dati</a:t>
            </a:r>
            <a:r>
              <a:rPr lang="en-GB" dirty="0"/>
              <a:t>, </a:t>
            </a:r>
            <a:r>
              <a:rPr lang="en-GB" dirty="0" err="1"/>
              <a:t>trasferiti</a:t>
            </a:r>
            <a:r>
              <a:rPr lang="en-GB" dirty="0"/>
              <a:t> sotto forma di </a:t>
            </a:r>
            <a:r>
              <a:rPr lang="en-GB" dirty="0" err="1"/>
              <a:t>segnale</a:t>
            </a:r>
            <a:r>
              <a:rPr lang="en-GB" dirty="0"/>
              <a:t> </a:t>
            </a:r>
            <a:r>
              <a:rPr lang="en-GB" dirty="0" err="1"/>
              <a:t>fisico</a:t>
            </a:r>
            <a:r>
              <a:rPr lang="en-GB" dirty="0"/>
              <a:t>, </a:t>
            </a:r>
            <a:r>
              <a:rPr lang="en-GB" dirty="0" err="1"/>
              <a:t>vengono</a:t>
            </a:r>
            <a:r>
              <a:rPr lang="en-GB" dirty="0"/>
              <a:t> </a:t>
            </a:r>
            <a:r>
              <a:rPr lang="en-GB" dirty="0" err="1"/>
              <a:t>riorganizzati</a:t>
            </a:r>
            <a:r>
              <a:rPr lang="en-GB" dirty="0"/>
              <a:t> in </a:t>
            </a:r>
            <a:r>
              <a:rPr lang="en-GB" dirty="0" err="1"/>
              <a:t>pacchetti</a:t>
            </a:r>
            <a:r>
              <a:rPr lang="en-GB" dirty="0"/>
              <a:t> per </a:t>
            </a:r>
            <a:r>
              <a:rPr lang="en-GB" dirty="0" err="1"/>
              <a:t>viaggiare</a:t>
            </a:r>
            <a:r>
              <a:rPr lang="en-GB" dirty="0"/>
              <a:t> </a:t>
            </a:r>
            <a:r>
              <a:rPr lang="en-GB" dirty="0" err="1"/>
              <a:t>lungo</a:t>
            </a:r>
            <a:r>
              <a:rPr lang="en-GB" dirty="0"/>
              <a:t> la </a:t>
            </a:r>
            <a:r>
              <a:rPr lang="en-GB" dirty="0" err="1"/>
              <a:t>dorsale</a:t>
            </a:r>
            <a:r>
              <a:rPr lang="en-GB" dirty="0"/>
              <a:t> di </a:t>
            </a:r>
            <a:r>
              <a:rPr lang="en-GB" dirty="0" err="1"/>
              <a:t>comunicazione</a:t>
            </a:r>
            <a:r>
              <a:rPr lang="en-GB" dirty="0"/>
              <a:t>. Il secondo </a:t>
            </a:r>
            <a:r>
              <a:rPr lang="en-GB" dirty="0" err="1"/>
              <a:t>livello</a:t>
            </a:r>
            <a:r>
              <a:rPr lang="en-GB" dirty="0"/>
              <a:t> </a:t>
            </a:r>
            <a:r>
              <a:rPr lang="en-GB" dirty="0" err="1"/>
              <a:t>ordina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pacchetti</a:t>
            </a:r>
            <a:r>
              <a:rPr lang="en-GB" dirty="0"/>
              <a:t> e li </a:t>
            </a:r>
            <a:r>
              <a:rPr lang="en-GB" dirty="0" err="1"/>
              <a:t>modifica</a:t>
            </a:r>
            <a:r>
              <a:rPr lang="en-GB" dirty="0"/>
              <a:t> in modo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abbiano</a:t>
            </a:r>
            <a:r>
              <a:rPr lang="en-GB" dirty="0"/>
              <a:t> </a:t>
            </a:r>
            <a:r>
              <a:rPr lang="en-GB" dirty="0" err="1"/>
              <a:t>un’intestazione</a:t>
            </a:r>
            <a:r>
              <a:rPr lang="en-GB" dirty="0"/>
              <a:t> (header – </a:t>
            </a:r>
            <a:r>
              <a:rPr lang="en-GB" dirty="0" err="1"/>
              <a:t>l’inizio</a:t>
            </a:r>
            <a:r>
              <a:rPr lang="en-GB" dirty="0"/>
              <a:t> del </a:t>
            </a:r>
            <a:r>
              <a:rPr lang="en-GB" dirty="0" err="1"/>
              <a:t>messaggio</a:t>
            </a:r>
            <a:r>
              <a:rPr lang="en-GB" dirty="0"/>
              <a:t>) e una coda (tail – la fine del </a:t>
            </a:r>
            <a:r>
              <a:rPr lang="en-GB" dirty="0" err="1"/>
              <a:t>messaggio</a:t>
            </a:r>
            <a:r>
              <a:rPr lang="en-GB" dirty="0"/>
              <a:t>).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2200" dirty="0"/>
              <a:t>NB</a:t>
            </a:r>
          </a:p>
          <a:p>
            <a:pPr marL="0" indent="0">
              <a:buNone/>
            </a:pPr>
            <a:r>
              <a:rPr lang="en-GB" sz="2200" dirty="0" err="1"/>
              <a:t>È</a:t>
            </a:r>
            <a:r>
              <a:rPr lang="en-GB" sz="2200" dirty="0"/>
              <a:t> </a:t>
            </a:r>
            <a:r>
              <a:rPr lang="en-GB" sz="2200" dirty="0" err="1"/>
              <a:t>importante</a:t>
            </a:r>
            <a:r>
              <a:rPr lang="en-GB" sz="2200" dirty="0"/>
              <a:t> </a:t>
            </a:r>
            <a:r>
              <a:rPr lang="en-GB" sz="2200" dirty="0" err="1"/>
              <a:t>sapere</a:t>
            </a:r>
            <a:r>
              <a:rPr lang="en-GB" sz="2200" dirty="0"/>
              <a:t> </a:t>
            </a:r>
            <a:r>
              <a:rPr lang="en-GB" sz="2200" dirty="0" err="1"/>
              <a:t>che</a:t>
            </a:r>
            <a:r>
              <a:rPr lang="en-GB" sz="2200" dirty="0"/>
              <a:t> per </a:t>
            </a:r>
            <a:r>
              <a:rPr lang="en-GB" sz="2200" dirty="0" err="1"/>
              <a:t>ogni</a:t>
            </a:r>
            <a:r>
              <a:rPr lang="en-GB" sz="2200" dirty="0"/>
              <a:t> </a:t>
            </a:r>
            <a:r>
              <a:rPr lang="en-GB" sz="2200" dirty="0" err="1"/>
              <a:t>pacchetto</a:t>
            </a:r>
            <a:r>
              <a:rPr lang="en-GB" sz="2200" dirty="0"/>
              <a:t> </a:t>
            </a:r>
            <a:r>
              <a:rPr lang="en-GB" sz="2200" dirty="0" err="1"/>
              <a:t>ricevuto</a:t>
            </a:r>
            <a:r>
              <a:rPr lang="en-GB" sz="2200" dirty="0"/>
              <a:t> il </a:t>
            </a:r>
            <a:r>
              <a:rPr lang="en-GB" sz="2200" dirty="0" err="1"/>
              <a:t>destinatario</a:t>
            </a:r>
            <a:r>
              <a:rPr lang="en-GB" sz="2200" dirty="0"/>
              <a:t> </a:t>
            </a:r>
            <a:r>
              <a:rPr lang="en-GB" sz="2200" dirty="0" err="1"/>
              <a:t>trasmette</a:t>
            </a:r>
            <a:r>
              <a:rPr lang="en-GB" sz="2200" dirty="0"/>
              <a:t> al </a:t>
            </a:r>
            <a:r>
              <a:rPr lang="en-GB" sz="2200" dirty="0" err="1"/>
              <a:t>mittente</a:t>
            </a:r>
            <a:r>
              <a:rPr lang="en-GB" sz="2200" dirty="0"/>
              <a:t> una </a:t>
            </a:r>
            <a:r>
              <a:rPr lang="en-GB" sz="2200" dirty="0" err="1"/>
              <a:t>conferma</a:t>
            </a:r>
            <a:r>
              <a:rPr lang="en-GB" sz="2200" dirty="0"/>
              <a:t> di </a:t>
            </a:r>
            <a:r>
              <a:rPr lang="en-GB" sz="2200" dirty="0" err="1"/>
              <a:t>ricevuta</a:t>
            </a:r>
            <a:r>
              <a:rPr lang="en-GB" sz="2200" dirty="0"/>
              <a:t> </a:t>
            </a:r>
            <a:r>
              <a:rPr lang="en-GB" sz="2200" dirty="0" err="1"/>
              <a:t>facendo</a:t>
            </a:r>
            <a:r>
              <a:rPr lang="en-GB" sz="2200" dirty="0"/>
              <a:t> </a:t>
            </a:r>
            <a:r>
              <a:rPr lang="en-GB" sz="2200" dirty="0" err="1"/>
              <a:t>così</a:t>
            </a:r>
            <a:r>
              <a:rPr lang="en-GB" sz="2200" dirty="0"/>
              <a:t> </a:t>
            </a:r>
            <a:r>
              <a:rPr lang="en-GB" sz="2200" dirty="0" err="1"/>
              <a:t>capire</a:t>
            </a:r>
            <a:r>
              <a:rPr lang="en-GB" sz="2200" dirty="0"/>
              <a:t> al </a:t>
            </a:r>
            <a:r>
              <a:rPr lang="en-GB" sz="2200" dirty="0" err="1"/>
              <a:t>mittente</a:t>
            </a:r>
            <a:r>
              <a:rPr lang="en-GB" sz="2200" dirty="0"/>
              <a:t> </a:t>
            </a:r>
            <a:r>
              <a:rPr lang="en-GB" sz="2200" dirty="0" err="1"/>
              <a:t>quali</a:t>
            </a:r>
            <a:r>
              <a:rPr lang="en-GB" sz="2200" dirty="0"/>
              <a:t> </a:t>
            </a:r>
            <a:r>
              <a:rPr lang="en-GB" sz="2200" dirty="0" err="1"/>
              <a:t>pacchetti</a:t>
            </a:r>
            <a:r>
              <a:rPr lang="en-GB" sz="2200" dirty="0"/>
              <a:t> </a:t>
            </a:r>
            <a:r>
              <a:rPr lang="en-GB" sz="2200" dirty="0" err="1"/>
              <a:t>siano</a:t>
            </a:r>
            <a:r>
              <a:rPr lang="en-GB" sz="2200" dirty="0"/>
              <a:t> o </a:t>
            </a:r>
            <a:r>
              <a:rPr lang="en-GB" sz="2200" dirty="0" err="1"/>
              <a:t>meno</a:t>
            </a:r>
            <a:r>
              <a:rPr lang="en-GB" sz="2200" dirty="0"/>
              <a:t> </a:t>
            </a:r>
            <a:r>
              <a:rPr lang="en-GB" sz="2200" dirty="0" err="1"/>
              <a:t>arrivati</a:t>
            </a:r>
            <a:r>
              <a:rPr lang="en-GB" sz="2200" dirty="0"/>
              <a:t> a </a:t>
            </a:r>
            <a:r>
              <a:rPr lang="en-GB" sz="2200" dirty="0" err="1"/>
              <a:t>destinazione</a:t>
            </a:r>
            <a:r>
              <a:rPr lang="en-GB" sz="2200" dirty="0"/>
              <a:t>. Nel </a:t>
            </a:r>
            <a:r>
              <a:rPr lang="en-GB" sz="2200" dirty="0" err="1"/>
              <a:t>caso</a:t>
            </a:r>
            <a:r>
              <a:rPr lang="en-GB" sz="2200" dirty="0"/>
              <a:t> di </a:t>
            </a:r>
            <a:r>
              <a:rPr lang="en-GB" sz="2200" dirty="0" err="1"/>
              <a:t>pacchetti</a:t>
            </a:r>
            <a:r>
              <a:rPr lang="en-GB" sz="2200" dirty="0"/>
              <a:t> mal </a:t>
            </a:r>
            <a:r>
              <a:rPr lang="en-GB" sz="2200" dirty="0" err="1"/>
              <a:t>trasmessi</a:t>
            </a:r>
            <a:r>
              <a:rPr lang="en-GB" sz="2200" dirty="0"/>
              <a:t> (</a:t>
            </a:r>
            <a:r>
              <a:rPr lang="en-GB" sz="2200" dirty="0" err="1"/>
              <a:t>corrotti</a:t>
            </a:r>
            <a:r>
              <a:rPr lang="en-GB" sz="2200" dirty="0"/>
              <a:t> o </a:t>
            </a:r>
            <a:r>
              <a:rPr lang="en-GB" sz="2200" dirty="0" err="1"/>
              <a:t>incompleti</a:t>
            </a:r>
            <a:r>
              <a:rPr lang="en-GB" sz="2200" dirty="0"/>
              <a:t>) o </a:t>
            </a:r>
            <a:r>
              <a:rPr lang="en-GB" sz="2200" dirty="0" err="1"/>
              <a:t>persi</a:t>
            </a:r>
            <a:r>
              <a:rPr lang="en-GB" sz="2200" dirty="0"/>
              <a:t>, il </a:t>
            </a:r>
            <a:r>
              <a:rPr lang="en-GB" sz="2200" dirty="0" err="1"/>
              <a:t>mittente</a:t>
            </a:r>
            <a:r>
              <a:rPr lang="en-GB" sz="2200" dirty="0"/>
              <a:t> </a:t>
            </a:r>
            <a:r>
              <a:rPr lang="en-GB" sz="2200" dirty="0" err="1"/>
              <a:t>deve</a:t>
            </a:r>
            <a:r>
              <a:rPr lang="en-GB" sz="2200" dirty="0"/>
              <a:t> </a:t>
            </a:r>
            <a:r>
              <a:rPr lang="en-GB" sz="2200" dirty="0" err="1"/>
              <a:t>occuparsi</a:t>
            </a:r>
            <a:r>
              <a:rPr lang="en-GB" sz="2200" dirty="0"/>
              <a:t> </a:t>
            </a:r>
            <a:r>
              <a:rPr lang="en-GB" sz="2200" dirty="0" err="1"/>
              <a:t>della</a:t>
            </a:r>
            <a:r>
              <a:rPr lang="en-GB" sz="2200" dirty="0"/>
              <a:t> </a:t>
            </a:r>
            <a:r>
              <a:rPr lang="en-GB" sz="2200" dirty="0" err="1"/>
              <a:t>loro</a:t>
            </a:r>
            <a:r>
              <a:rPr lang="en-GB" sz="2200" dirty="0"/>
              <a:t> </a:t>
            </a:r>
            <a:r>
              <a:rPr lang="en-GB" sz="2200" dirty="0" err="1"/>
              <a:t>ritrasmissione</a:t>
            </a:r>
            <a:r>
              <a:rPr lang="en-GB" sz="2200" dirty="0"/>
              <a:t>.</a:t>
            </a:r>
            <a:endParaRPr lang="en-IT" sz="2200" dirty="0"/>
          </a:p>
        </p:txBody>
      </p:sp>
    </p:spTree>
    <p:extLst>
      <p:ext uri="{BB962C8B-B14F-4D97-AF65-F5344CB8AC3E}">
        <p14:creationId xmlns:p14="http://schemas.microsoft.com/office/powerpoint/2010/main" val="2288460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B86D7-2F14-3849-A134-B1ADF215E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Livello</a:t>
            </a:r>
            <a:r>
              <a:rPr lang="en-GB" dirty="0"/>
              <a:t> 3 – Rete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37669-C194-BA47-B341-339C03AFB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err="1"/>
              <a:t>L’attività</a:t>
            </a:r>
            <a:r>
              <a:rPr lang="en-GB" dirty="0"/>
              <a:t> di </a:t>
            </a:r>
            <a:r>
              <a:rPr lang="en-GB" dirty="0" err="1"/>
              <a:t>spedizione</a:t>
            </a:r>
            <a:r>
              <a:rPr lang="en-GB" dirty="0"/>
              <a:t> </a:t>
            </a: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 err="1"/>
              <a:t>chiamata</a:t>
            </a:r>
            <a:r>
              <a:rPr lang="en-GB" dirty="0"/>
              <a:t> routing (o </a:t>
            </a:r>
            <a:r>
              <a:rPr lang="en-GB" dirty="0" err="1"/>
              <a:t>instradamento</a:t>
            </a:r>
            <a:r>
              <a:rPr lang="en-GB" dirty="0"/>
              <a:t>) e individua il </a:t>
            </a:r>
            <a:r>
              <a:rPr lang="en-GB" dirty="0" err="1"/>
              <a:t>percorso</a:t>
            </a:r>
            <a:r>
              <a:rPr lang="en-GB" dirty="0"/>
              <a:t> di rete </a:t>
            </a:r>
            <a:r>
              <a:rPr lang="en-GB" dirty="0" err="1"/>
              <a:t>ottimale</a:t>
            </a:r>
            <a:r>
              <a:rPr lang="en-GB" dirty="0"/>
              <a:t> da </a:t>
            </a:r>
            <a:r>
              <a:rPr lang="en-GB" dirty="0" err="1"/>
              <a:t>utilizzare</a:t>
            </a:r>
            <a:r>
              <a:rPr lang="en-GB" dirty="0"/>
              <a:t> per la </a:t>
            </a:r>
            <a:r>
              <a:rPr lang="en-GB" dirty="0" err="1"/>
              <a:t>consegna</a:t>
            </a:r>
            <a:r>
              <a:rPr lang="en-GB" dirty="0"/>
              <a:t> </a:t>
            </a:r>
            <a:r>
              <a:rPr lang="en-GB" dirty="0" err="1"/>
              <a:t>dei</a:t>
            </a:r>
            <a:r>
              <a:rPr lang="en-GB" dirty="0"/>
              <a:t> </a:t>
            </a:r>
            <a:r>
              <a:rPr lang="en-GB" dirty="0" err="1"/>
              <a:t>pacchetti</a:t>
            </a:r>
            <a:r>
              <a:rPr lang="en-GB" dirty="0"/>
              <a:t>. </a:t>
            </a:r>
            <a:r>
              <a:rPr lang="en-GB" dirty="0" err="1"/>
              <a:t>Fisicamente</a:t>
            </a:r>
            <a:r>
              <a:rPr lang="en-GB" dirty="0"/>
              <a:t>, il </a:t>
            </a:r>
            <a:r>
              <a:rPr lang="en-GB" dirty="0" err="1"/>
              <a:t>responsabile</a:t>
            </a:r>
            <a:r>
              <a:rPr lang="en-GB" dirty="0"/>
              <a:t> di </a:t>
            </a:r>
            <a:r>
              <a:rPr lang="en-GB" dirty="0" err="1"/>
              <a:t>questa</a:t>
            </a:r>
            <a:r>
              <a:rPr lang="en-GB" dirty="0"/>
              <a:t> </a:t>
            </a:r>
            <a:r>
              <a:rPr lang="en-GB" dirty="0" err="1"/>
              <a:t>funzione</a:t>
            </a:r>
            <a:r>
              <a:rPr lang="en-GB" dirty="0"/>
              <a:t> </a:t>
            </a:r>
            <a:r>
              <a:rPr lang="en-GB" dirty="0" err="1"/>
              <a:t>è</a:t>
            </a:r>
            <a:r>
              <a:rPr lang="en-GB" dirty="0"/>
              <a:t> proprio il router.  In </a:t>
            </a:r>
            <a:r>
              <a:rPr lang="en-GB" dirty="0" err="1"/>
              <a:t>caso</a:t>
            </a:r>
            <a:r>
              <a:rPr lang="en-GB" dirty="0"/>
              <a:t> di </a:t>
            </a:r>
            <a:r>
              <a:rPr lang="en-GB" dirty="0" err="1"/>
              <a:t>comunicazioni</a:t>
            </a:r>
            <a:r>
              <a:rPr lang="en-GB" dirty="0"/>
              <a:t> </a:t>
            </a:r>
            <a:r>
              <a:rPr lang="en-GB" dirty="0" err="1"/>
              <a:t>tra</a:t>
            </a:r>
            <a:r>
              <a:rPr lang="en-GB" dirty="0"/>
              <a:t> due </a:t>
            </a:r>
            <a:r>
              <a:rPr lang="en-GB" dirty="0" err="1"/>
              <a:t>reti</a:t>
            </a:r>
            <a:r>
              <a:rPr lang="en-GB" dirty="0"/>
              <a:t> diverse, il </a:t>
            </a:r>
            <a:r>
              <a:rPr lang="en-GB" dirty="0" err="1"/>
              <a:t>livello</a:t>
            </a:r>
            <a:r>
              <a:rPr lang="en-GB" dirty="0"/>
              <a:t> di rete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occupa</a:t>
            </a:r>
            <a:r>
              <a:rPr lang="en-GB" dirty="0"/>
              <a:t> </a:t>
            </a:r>
            <a:r>
              <a:rPr lang="en-GB" dirty="0" err="1"/>
              <a:t>anche</a:t>
            </a:r>
            <a:r>
              <a:rPr lang="en-GB" dirty="0"/>
              <a:t> </a:t>
            </a:r>
            <a:r>
              <a:rPr lang="en-GB" dirty="0" err="1"/>
              <a:t>della</a:t>
            </a:r>
            <a:r>
              <a:rPr lang="en-GB" dirty="0"/>
              <a:t> </a:t>
            </a:r>
            <a:r>
              <a:rPr lang="en-GB" dirty="0" err="1"/>
              <a:t>conversione</a:t>
            </a:r>
            <a:r>
              <a:rPr lang="en-GB" dirty="0"/>
              <a:t> </a:t>
            </a:r>
            <a:r>
              <a:rPr lang="en-GB" dirty="0" err="1"/>
              <a:t>dei</a:t>
            </a:r>
            <a:r>
              <a:rPr lang="en-GB" dirty="0"/>
              <a:t> </a:t>
            </a:r>
            <a:r>
              <a:rPr lang="en-GB" dirty="0" err="1"/>
              <a:t>dati</a:t>
            </a:r>
            <a:r>
              <a:rPr lang="en-GB" dirty="0"/>
              <a:t>. Ai </a:t>
            </a:r>
            <a:r>
              <a:rPr lang="en-GB" dirty="0" err="1"/>
              <a:t>pacchetti</a:t>
            </a:r>
            <a:r>
              <a:rPr lang="en-GB" dirty="0"/>
              <a:t> di </a:t>
            </a:r>
            <a:r>
              <a:rPr lang="en-GB" dirty="0" err="1"/>
              <a:t>dati</a:t>
            </a:r>
            <a:r>
              <a:rPr lang="en-GB" dirty="0"/>
              <a:t> </a:t>
            </a:r>
            <a:r>
              <a:rPr lang="en-GB" dirty="0" err="1"/>
              <a:t>contenenti</a:t>
            </a:r>
            <a:r>
              <a:rPr lang="en-GB" dirty="0"/>
              <a:t> le </a:t>
            </a:r>
            <a:r>
              <a:rPr lang="en-GB" dirty="0" err="1"/>
              <a:t>informazioni</a:t>
            </a:r>
            <a:r>
              <a:rPr lang="en-GB" dirty="0"/>
              <a:t> </a:t>
            </a:r>
            <a:r>
              <a:rPr lang="en-GB" dirty="0" err="1"/>
              <a:t>della</a:t>
            </a:r>
            <a:r>
              <a:rPr lang="en-GB" dirty="0"/>
              <a:t> nostra </a:t>
            </a:r>
            <a:r>
              <a:rPr lang="en-GB" dirty="0" err="1"/>
              <a:t>lettera</a:t>
            </a:r>
            <a:r>
              <a:rPr lang="en-GB" dirty="0"/>
              <a:t>,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aggiunge</a:t>
            </a:r>
            <a:r>
              <a:rPr lang="en-GB" dirty="0"/>
              <a:t> un network header,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comprende</a:t>
            </a:r>
            <a:r>
              <a:rPr lang="en-GB" dirty="0"/>
              <a:t> le </a:t>
            </a:r>
            <a:r>
              <a:rPr lang="en-GB" dirty="0" err="1"/>
              <a:t>informazioni</a:t>
            </a:r>
            <a:r>
              <a:rPr lang="en-GB" dirty="0"/>
              <a:t> </a:t>
            </a:r>
            <a:r>
              <a:rPr lang="en-GB" dirty="0" err="1"/>
              <a:t>sul</a:t>
            </a:r>
            <a:r>
              <a:rPr lang="en-GB" dirty="0"/>
              <a:t> routing e il </a:t>
            </a:r>
            <a:r>
              <a:rPr lang="en-GB" dirty="0" err="1"/>
              <a:t>controllo</a:t>
            </a:r>
            <a:r>
              <a:rPr lang="en-GB" dirty="0"/>
              <a:t> del </a:t>
            </a:r>
            <a:r>
              <a:rPr lang="en-GB" dirty="0" err="1"/>
              <a:t>flusso</a:t>
            </a:r>
            <a:r>
              <a:rPr lang="en-GB" dirty="0"/>
              <a:t> di </a:t>
            </a:r>
            <a:r>
              <a:rPr lang="en-GB" dirty="0" err="1"/>
              <a:t>dati</a:t>
            </a:r>
            <a:r>
              <a:rPr lang="en-GB" dirty="0"/>
              <a:t>.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027823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A17A8-83D9-F34E-895F-C6C0F85D6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Livello</a:t>
            </a:r>
            <a:r>
              <a:rPr lang="en-GB" dirty="0"/>
              <a:t> 4 – </a:t>
            </a:r>
            <a:r>
              <a:rPr lang="en-GB" dirty="0" err="1"/>
              <a:t>Trasporto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2C342-7383-004C-9CB9-CE5989B06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A </a:t>
            </a:r>
            <a:r>
              <a:rPr lang="en-GB" dirty="0" err="1"/>
              <a:t>questo</a:t>
            </a:r>
            <a:r>
              <a:rPr lang="en-GB" dirty="0"/>
              <a:t> punto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protocolli</a:t>
            </a:r>
            <a:r>
              <a:rPr lang="en-GB" dirty="0"/>
              <a:t> </a:t>
            </a:r>
            <a:r>
              <a:rPr lang="en-GB" dirty="0" err="1"/>
              <a:t>stabiliscono</a:t>
            </a:r>
            <a:r>
              <a:rPr lang="en-GB" dirty="0"/>
              <a:t> </a:t>
            </a:r>
            <a:r>
              <a:rPr lang="en-GB" dirty="0" err="1"/>
              <a:t>tutto</a:t>
            </a:r>
            <a:r>
              <a:rPr lang="en-GB" dirty="0"/>
              <a:t> </a:t>
            </a:r>
            <a:r>
              <a:rPr lang="en-GB" dirty="0" err="1"/>
              <a:t>ciò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riguarda</a:t>
            </a:r>
            <a:r>
              <a:rPr lang="en-GB" dirty="0"/>
              <a:t> la </a:t>
            </a:r>
            <a:r>
              <a:rPr lang="en-GB" dirty="0" err="1"/>
              <a:t>connessione</a:t>
            </a:r>
            <a:r>
              <a:rPr lang="en-GB" dirty="0"/>
              <a:t> </a:t>
            </a:r>
            <a:r>
              <a:rPr lang="en-GB" dirty="0" err="1"/>
              <a:t>tra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due </a:t>
            </a:r>
            <a:r>
              <a:rPr lang="en-GB" dirty="0" err="1"/>
              <a:t>sistemi</a:t>
            </a:r>
            <a:r>
              <a:rPr lang="en-GB" dirty="0"/>
              <a:t> (</a:t>
            </a:r>
            <a:r>
              <a:rPr lang="en-GB" dirty="0" err="1"/>
              <a:t>sorgente</a:t>
            </a:r>
            <a:r>
              <a:rPr lang="en-GB" dirty="0"/>
              <a:t> e </a:t>
            </a:r>
            <a:r>
              <a:rPr lang="en-GB" dirty="0" err="1"/>
              <a:t>destinatario</a:t>
            </a:r>
            <a:r>
              <a:rPr lang="en-GB" dirty="0"/>
              <a:t>). Ai </a:t>
            </a:r>
            <a:r>
              <a:rPr lang="en-GB" dirty="0" err="1"/>
              <a:t>nostri</a:t>
            </a:r>
            <a:r>
              <a:rPr lang="en-GB" dirty="0"/>
              <a:t> </a:t>
            </a:r>
            <a:r>
              <a:rPr lang="en-GB" dirty="0" err="1"/>
              <a:t>dati</a:t>
            </a:r>
            <a:r>
              <a:rPr lang="en-GB" dirty="0"/>
              <a:t> </a:t>
            </a:r>
            <a:r>
              <a:rPr lang="en-GB" dirty="0" err="1"/>
              <a:t>viene</a:t>
            </a:r>
            <a:r>
              <a:rPr lang="en-GB" dirty="0"/>
              <a:t> </a:t>
            </a:r>
            <a:r>
              <a:rPr lang="en-GB" dirty="0" err="1"/>
              <a:t>aggiunto</a:t>
            </a:r>
            <a:r>
              <a:rPr lang="en-GB" dirty="0"/>
              <a:t> un </a:t>
            </a:r>
            <a:r>
              <a:rPr lang="en-GB" dirty="0" err="1"/>
              <a:t>ulteriore</a:t>
            </a:r>
            <a:r>
              <a:rPr lang="en-GB" dirty="0"/>
              <a:t> </a:t>
            </a:r>
            <a:r>
              <a:rPr lang="en-GB" dirty="0" err="1"/>
              <a:t>pacchetto</a:t>
            </a:r>
            <a:r>
              <a:rPr lang="en-GB" dirty="0"/>
              <a:t>, il transport header,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contiene</a:t>
            </a:r>
            <a:r>
              <a:rPr lang="en-GB" dirty="0"/>
              <a:t> le </a:t>
            </a:r>
            <a:r>
              <a:rPr lang="en-GB" dirty="0" err="1"/>
              <a:t>informazioni</a:t>
            </a:r>
            <a:r>
              <a:rPr lang="en-GB" dirty="0"/>
              <a:t> relative </a:t>
            </a:r>
            <a:r>
              <a:rPr lang="en-GB" dirty="0" err="1"/>
              <a:t>all’assegnazione</a:t>
            </a:r>
            <a:r>
              <a:rPr lang="en-GB" dirty="0"/>
              <a:t> </a:t>
            </a:r>
            <a:r>
              <a:rPr lang="en-GB" dirty="0" err="1"/>
              <a:t>dei</a:t>
            </a:r>
            <a:r>
              <a:rPr lang="en-GB" dirty="0"/>
              <a:t> </a:t>
            </a:r>
            <a:r>
              <a:rPr lang="en-GB" dirty="0" err="1"/>
              <a:t>pacchetti</a:t>
            </a:r>
            <a:r>
              <a:rPr lang="en-GB" dirty="0"/>
              <a:t> alle </a:t>
            </a:r>
            <a:r>
              <a:rPr lang="en-GB" dirty="0" err="1"/>
              <a:t>applicazioni</a:t>
            </a:r>
            <a:r>
              <a:rPr lang="en-GB" dirty="0"/>
              <a:t> di </a:t>
            </a:r>
            <a:r>
              <a:rPr lang="en-GB" dirty="0" err="1"/>
              <a:t>pertinenza</a:t>
            </a:r>
            <a:r>
              <a:rPr lang="en-GB" dirty="0"/>
              <a:t>.</a:t>
            </a:r>
          </a:p>
          <a:p>
            <a:pPr marL="0" indent="0">
              <a:buNone/>
            </a:pPr>
            <a:r>
              <a:rPr lang="en-GB" dirty="0" err="1"/>
              <a:t>L’obiettivo</a:t>
            </a:r>
            <a:r>
              <a:rPr lang="en-GB" dirty="0"/>
              <a:t> del </a:t>
            </a:r>
            <a:r>
              <a:rPr lang="en-GB" dirty="0" err="1"/>
              <a:t>livello</a:t>
            </a:r>
            <a:r>
              <a:rPr lang="en-GB" dirty="0"/>
              <a:t> di </a:t>
            </a:r>
            <a:r>
              <a:rPr lang="en-GB" dirty="0" err="1"/>
              <a:t>trasporto</a:t>
            </a:r>
            <a:r>
              <a:rPr lang="en-GB" dirty="0"/>
              <a:t> </a:t>
            </a: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 err="1"/>
              <a:t>garantire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pacchetti</a:t>
            </a:r>
            <a:r>
              <a:rPr lang="en-GB" dirty="0"/>
              <a:t> </a:t>
            </a:r>
            <a:r>
              <a:rPr lang="en-GB" dirty="0" err="1"/>
              <a:t>arrivino</a:t>
            </a:r>
            <a:r>
              <a:rPr lang="en-GB" dirty="0"/>
              <a:t> </a:t>
            </a:r>
            <a:r>
              <a:rPr lang="en-GB" dirty="0" err="1"/>
              <a:t>nell’ordine</a:t>
            </a:r>
            <a:r>
              <a:rPr lang="en-GB" dirty="0"/>
              <a:t> </a:t>
            </a:r>
            <a:r>
              <a:rPr lang="en-GB" dirty="0" err="1"/>
              <a:t>corretto</a:t>
            </a:r>
            <a:r>
              <a:rPr lang="en-GB" dirty="0"/>
              <a:t> senza </a:t>
            </a:r>
            <a:r>
              <a:rPr lang="en-GB" dirty="0" err="1"/>
              <a:t>alcun</a:t>
            </a:r>
            <a:r>
              <a:rPr lang="en-GB" dirty="0"/>
              <a:t> </a:t>
            </a:r>
            <a:r>
              <a:rPr lang="en-GB" dirty="0" err="1"/>
              <a:t>errore</a:t>
            </a:r>
            <a:r>
              <a:rPr lang="en-GB" dirty="0"/>
              <a:t> o </a:t>
            </a:r>
            <a:r>
              <a:rPr lang="en-GB" dirty="0" err="1"/>
              <a:t>perdita</a:t>
            </a:r>
            <a:r>
              <a:rPr lang="en-GB" dirty="0"/>
              <a:t> di </a:t>
            </a:r>
            <a:r>
              <a:rPr lang="en-GB" dirty="0" err="1"/>
              <a:t>dati</a:t>
            </a:r>
            <a:r>
              <a:rPr lang="en-GB" dirty="0"/>
              <a:t>. </a:t>
            </a:r>
            <a:r>
              <a:rPr lang="en-GB" dirty="0" err="1"/>
              <a:t>Infatti</a:t>
            </a:r>
            <a:r>
              <a:rPr lang="en-GB" dirty="0"/>
              <a:t>,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protocolli</a:t>
            </a:r>
            <a:r>
              <a:rPr lang="en-GB" dirty="0"/>
              <a:t> </a:t>
            </a:r>
            <a:r>
              <a:rPr lang="en-GB" dirty="0" err="1"/>
              <a:t>gestiscono</a:t>
            </a:r>
            <a:r>
              <a:rPr lang="en-GB" dirty="0"/>
              <a:t> la </a:t>
            </a:r>
            <a:r>
              <a:rPr lang="en-GB" dirty="0" err="1"/>
              <a:t>connessione</a:t>
            </a:r>
            <a:r>
              <a:rPr lang="en-GB" dirty="0"/>
              <a:t> (</a:t>
            </a:r>
            <a:r>
              <a:rPr lang="en-GB" dirty="0" err="1"/>
              <a:t>che</a:t>
            </a:r>
            <a:r>
              <a:rPr lang="en-GB" dirty="0"/>
              <a:t> non </a:t>
            </a:r>
            <a:r>
              <a:rPr lang="en-GB" dirty="0" err="1"/>
              <a:t>deve</a:t>
            </a:r>
            <a:r>
              <a:rPr lang="en-GB" dirty="0"/>
              <a:t> </a:t>
            </a:r>
            <a:r>
              <a:rPr lang="en-GB" dirty="0" err="1"/>
              <a:t>durare</a:t>
            </a:r>
            <a:r>
              <a:rPr lang="en-GB" dirty="0"/>
              <a:t> </a:t>
            </a:r>
            <a:r>
              <a:rPr lang="en-GB" dirty="0" err="1"/>
              <a:t>più</a:t>
            </a:r>
            <a:r>
              <a:rPr lang="en-GB" dirty="0"/>
              <a:t> </a:t>
            </a:r>
            <a:r>
              <a:rPr lang="en-GB" dirty="0" err="1"/>
              <a:t>dello</a:t>
            </a:r>
            <a:r>
              <a:rPr lang="en-GB" dirty="0"/>
              <a:t> stretto </a:t>
            </a:r>
            <a:r>
              <a:rPr lang="en-GB" dirty="0" err="1"/>
              <a:t>necessario</a:t>
            </a:r>
            <a:r>
              <a:rPr lang="en-GB" dirty="0"/>
              <a:t> per </a:t>
            </a:r>
            <a:r>
              <a:rPr lang="en-GB" dirty="0" err="1"/>
              <a:t>evitare</a:t>
            </a:r>
            <a:r>
              <a:rPr lang="en-GB" dirty="0"/>
              <a:t> di </a:t>
            </a:r>
            <a:r>
              <a:rPr lang="en-GB" dirty="0" err="1"/>
              <a:t>congestionare</a:t>
            </a:r>
            <a:r>
              <a:rPr lang="en-GB" dirty="0"/>
              <a:t> la rete) e </a:t>
            </a:r>
            <a:r>
              <a:rPr lang="en-GB" dirty="0" err="1"/>
              <a:t>controllano</a:t>
            </a:r>
            <a:r>
              <a:rPr lang="en-GB" dirty="0"/>
              <a:t> il </a:t>
            </a:r>
            <a:r>
              <a:rPr lang="en-GB" dirty="0" err="1"/>
              <a:t>sovraccarico</a:t>
            </a:r>
            <a:r>
              <a:rPr lang="en-GB" dirty="0"/>
              <a:t> </a:t>
            </a:r>
            <a:r>
              <a:rPr lang="en-GB" dirty="0" err="1"/>
              <a:t>dei</a:t>
            </a:r>
            <a:r>
              <a:rPr lang="en-GB" dirty="0"/>
              <a:t> router di rete (</a:t>
            </a:r>
            <a:r>
              <a:rPr lang="en-GB" dirty="0" err="1"/>
              <a:t>evitando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troppi</a:t>
            </a:r>
            <a:r>
              <a:rPr lang="en-GB" dirty="0"/>
              <a:t> </a:t>
            </a:r>
            <a:r>
              <a:rPr lang="en-GB" dirty="0" err="1"/>
              <a:t>pacchetti</a:t>
            </a:r>
            <a:r>
              <a:rPr lang="en-GB" dirty="0"/>
              <a:t> di </a:t>
            </a:r>
            <a:r>
              <a:rPr lang="en-GB" dirty="0" err="1"/>
              <a:t>dati</a:t>
            </a:r>
            <a:r>
              <a:rPr lang="en-GB" dirty="0"/>
              <a:t> </a:t>
            </a:r>
            <a:r>
              <a:rPr lang="en-GB" dirty="0" err="1"/>
              <a:t>arrivino</a:t>
            </a:r>
            <a:r>
              <a:rPr lang="en-GB" dirty="0"/>
              <a:t> </a:t>
            </a:r>
            <a:r>
              <a:rPr lang="en-GB" dirty="0" err="1"/>
              <a:t>allo</a:t>
            </a:r>
            <a:r>
              <a:rPr lang="en-GB" dirty="0"/>
              <a:t> </a:t>
            </a:r>
            <a:r>
              <a:rPr lang="en-GB" dirty="0" err="1"/>
              <a:t>stesso</a:t>
            </a:r>
            <a:r>
              <a:rPr lang="en-GB" dirty="0"/>
              <a:t> router </a:t>
            </a:r>
            <a:r>
              <a:rPr lang="en-GB" dirty="0" err="1"/>
              <a:t>nello</a:t>
            </a:r>
            <a:r>
              <a:rPr lang="en-GB" dirty="0"/>
              <a:t> </a:t>
            </a:r>
            <a:r>
              <a:rPr lang="en-GB" dirty="0" err="1"/>
              <a:t>stesso</a:t>
            </a:r>
            <a:r>
              <a:rPr lang="en-GB" dirty="0"/>
              <a:t> </a:t>
            </a:r>
            <a:r>
              <a:rPr lang="en-GB" dirty="0" err="1"/>
              <a:t>momento</a:t>
            </a:r>
            <a:r>
              <a:rPr lang="en-GB" dirty="0"/>
              <a:t>).</a:t>
            </a:r>
          </a:p>
          <a:p>
            <a:pPr marL="0" indent="0">
              <a:buNone/>
            </a:pP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622326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BF928-6999-A04F-82BD-9F9D2CA2A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Livello</a:t>
            </a:r>
            <a:r>
              <a:rPr lang="en-GB" dirty="0"/>
              <a:t> 5 – </a:t>
            </a:r>
            <a:r>
              <a:rPr lang="en-GB" dirty="0" err="1"/>
              <a:t>Sessione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91E7F-FEE3-9A47-ABA6-F54FE426B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 err="1"/>
              <a:t>detto</a:t>
            </a:r>
            <a:r>
              <a:rPr lang="en-GB" dirty="0"/>
              <a:t> </a:t>
            </a:r>
            <a:r>
              <a:rPr lang="en-GB" dirty="0" err="1"/>
              <a:t>anche</a:t>
            </a:r>
            <a:r>
              <a:rPr lang="en-GB" dirty="0"/>
              <a:t> </a:t>
            </a:r>
            <a:r>
              <a:rPr lang="en-GB" dirty="0" err="1"/>
              <a:t>livello</a:t>
            </a:r>
            <a:r>
              <a:rPr lang="en-GB" dirty="0"/>
              <a:t> di </a:t>
            </a:r>
            <a:r>
              <a:rPr lang="en-GB" dirty="0" err="1"/>
              <a:t>comunicazione</a:t>
            </a:r>
            <a:r>
              <a:rPr lang="en-GB" dirty="0"/>
              <a:t> </a:t>
            </a:r>
            <a:r>
              <a:rPr lang="en-GB" dirty="0" err="1"/>
              <a:t>perché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occupa</a:t>
            </a:r>
            <a:r>
              <a:rPr lang="en-GB" dirty="0"/>
              <a:t> di </a:t>
            </a:r>
            <a:r>
              <a:rPr lang="en-GB" dirty="0" err="1"/>
              <a:t>gestire</a:t>
            </a:r>
            <a:r>
              <a:rPr lang="en-GB" dirty="0"/>
              <a:t> </a:t>
            </a:r>
            <a:r>
              <a:rPr lang="en-GB" dirty="0" err="1"/>
              <a:t>l’intero</a:t>
            </a:r>
            <a:r>
              <a:rPr lang="en-GB" dirty="0"/>
              <a:t> </a:t>
            </a:r>
            <a:r>
              <a:rPr lang="en-GB" dirty="0" err="1"/>
              <a:t>processo</a:t>
            </a:r>
            <a:r>
              <a:rPr lang="en-GB" dirty="0"/>
              <a:t> di </a:t>
            </a:r>
            <a:r>
              <a:rPr lang="en-GB" dirty="0" err="1"/>
              <a:t>trasmissione</a:t>
            </a:r>
            <a:r>
              <a:rPr lang="en-GB" dirty="0"/>
              <a:t> </a:t>
            </a:r>
            <a:r>
              <a:rPr lang="en-GB" dirty="0" err="1"/>
              <a:t>dei</a:t>
            </a:r>
            <a:r>
              <a:rPr lang="en-GB" dirty="0"/>
              <a:t> </a:t>
            </a:r>
            <a:r>
              <a:rPr lang="en-GB" dirty="0" err="1"/>
              <a:t>dati</a:t>
            </a:r>
            <a:r>
              <a:rPr lang="en-GB" dirty="0"/>
              <a:t> </a:t>
            </a:r>
            <a:r>
              <a:rPr lang="en-GB" dirty="0" err="1"/>
              <a:t>tra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sistemi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fanno</a:t>
            </a:r>
            <a:r>
              <a:rPr lang="en-GB" dirty="0"/>
              <a:t> </a:t>
            </a:r>
            <a:r>
              <a:rPr lang="en-GB" dirty="0" err="1"/>
              <a:t>parte</a:t>
            </a:r>
            <a:r>
              <a:rPr lang="en-GB" dirty="0"/>
              <a:t> </a:t>
            </a:r>
            <a:r>
              <a:rPr lang="en-GB" dirty="0" err="1"/>
              <a:t>della</a:t>
            </a:r>
            <a:r>
              <a:rPr lang="en-GB" dirty="0"/>
              <a:t> </a:t>
            </a:r>
            <a:r>
              <a:rPr lang="en-GB" dirty="0" err="1"/>
              <a:t>comunicazione</a:t>
            </a:r>
            <a:r>
              <a:rPr lang="en-GB" dirty="0"/>
              <a:t> (</a:t>
            </a:r>
            <a:r>
              <a:rPr lang="en-GB" dirty="0" err="1"/>
              <a:t>sorgente</a:t>
            </a:r>
            <a:r>
              <a:rPr lang="en-GB" dirty="0"/>
              <a:t> e </a:t>
            </a:r>
            <a:r>
              <a:rPr lang="en-GB" dirty="0" err="1"/>
              <a:t>destinatario</a:t>
            </a:r>
            <a:r>
              <a:rPr lang="en-GB" dirty="0"/>
              <a:t>). </a:t>
            </a:r>
            <a:r>
              <a:rPr lang="en-GB" dirty="0" err="1"/>
              <a:t>Questo</a:t>
            </a:r>
            <a:r>
              <a:rPr lang="en-GB" dirty="0"/>
              <a:t> </a:t>
            </a:r>
            <a:r>
              <a:rPr lang="en-GB" dirty="0" err="1"/>
              <a:t>processo</a:t>
            </a:r>
            <a:r>
              <a:rPr lang="en-GB" dirty="0"/>
              <a:t> </a:t>
            </a: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 err="1"/>
              <a:t>chiamato</a:t>
            </a:r>
            <a:r>
              <a:rPr lang="en-GB" dirty="0"/>
              <a:t> </a:t>
            </a:r>
            <a:r>
              <a:rPr lang="en-GB" dirty="0" err="1"/>
              <a:t>sessione</a:t>
            </a:r>
            <a:r>
              <a:rPr lang="en-GB" dirty="0"/>
              <a:t>. In </a:t>
            </a:r>
            <a:r>
              <a:rPr lang="en-GB" dirty="0" err="1"/>
              <a:t>questa</a:t>
            </a:r>
            <a:r>
              <a:rPr lang="en-GB" dirty="0"/>
              <a:t> </a:t>
            </a:r>
            <a:r>
              <a:rPr lang="en-GB" dirty="0" err="1"/>
              <a:t>fase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verifica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il </a:t>
            </a:r>
            <a:r>
              <a:rPr lang="en-GB" dirty="0" err="1"/>
              <a:t>significato</a:t>
            </a:r>
            <a:r>
              <a:rPr lang="en-GB" dirty="0"/>
              <a:t> del </a:t>
            </a:r>
            <a:r>
              <a:rPr lang="en-GB" dirty="0" err="1"/>
              <a:t>messaggio</a:t>
            </a:r>
            <a:r>
              <a:rPr lang="en-GB" dirty="0"/>
              <a:t> non </a:t>
            </a:r>
            <a:r>
              <a:rPr lang="en-GB" dirty="0" err="1"/>
              <a:t>venga</a:t>
            </a:r>
            <a:r>
              <a:rPr lang="en-GB" dirty="0"/>
              <a:t> </a:t>
            </a:r>
            <a:r>
              <a:rPr lang="en-GB" dirty="0" err="1"/>
              <a:t>deformato</a:t>
            </a:r>
            <a:r>
              <a:rPr lang="en-GB" dirty="0"/>
              <a:t>. Per il </a:t>
            </a:r>
            <a:r>
              <a:rPr lang="en-GB" dirty="0" err="1"/>
              <a:t>controllo</a:t>
            </a:r>
            <a:r>
              <a:rPr lang="en-GB" dirty="0"/>
              <a:t> </a:t>
            </a:r>
            <a:r>
              <a:rPr lang="en-GB" dirty="0" err="1"/>
              <a:t>della</a:t>
            </a:r>
            <a:r>
              <a:rPr lang="en-GB" dirty="0"/>
              <a:t> </a:t>
            </a:r>
            <a:r>
              <a:rPr lang="en-GB" dirty="0" err="1"/>
              <a:t>comunicazione</a:t>
            </a:r>
            <a:r>
              <a:rPr lang="en-GB" dirty="0"/>
              <a:t>, </a:t>
            </a:r>
            <a:r>
              <a:rPr lang="en-GB" dirty="0" err="1"/>
              <a:t>questo</a:t>
            </a:r>
            <a:r>
              <a:rPr lang="en-GB" dirty="0"/>
              <a:t> layer </a:t>
            </a:r>
            <a:r>
              <a:rPr lang="en-GB" dirty="0" err="1"/>
              <a:t>incorpora</a:t>
            </a:r>
            <a:r>
              <a:rPr lang="en-GB" dirty="0"/>
              <a:t> </a:t>
            </a:r>
            <a:r>
              <a:rPr lang="en-GB" dirty="0" err="1"/>
              <a:t>ulteriori</a:t>
            </a:r>
            <a:r>
              <a:rPr lang="en-GB" dirty="0"/>
              <a:t> </a:t>
            </a:r>
            <a:r>
              <a:rPr lang="en-GB" dirty="0" err="1"/>
              <a:t>informazioni</a:t>
            </a:r>
            <a:r>
              <a:rPr lang="en-GB" dirty="0"/>
              <a:t> ai </a:t>
            </a:r>
            <a:r>
              <a:rPr lang="en-GB" dirty="0" err="1"/>
              <a:t>nostri</a:t>
            </a:r>
            <a:r>
              <a:rPr lang="en-GB" dirty="0"/>
              <a:t> </a:t>
            </a:r>
            <a:r>
              <a:rPr lang="en-GB" dirty="0" err="1"/>
              <a:t>dati</a:t>
            </a:r>
            <a:r>
              <a:rPr lang="en-GB" dirty="0"/>
              <a:t> </a:t>
            </a:r>
            <a:r>
              <a:rPr lang="en-GB" dirty="0" err="1"/>
              <a:t>aggiungendo</a:t>
            </a:r>
            <a:r>
              <a:rPr lang="en-GB" dirty="0"/>
              <a:t> un </a:t>
            </a:r>
            <a:r>
              <a:rPr lang="en-GB" dirty="0" err="1"/>
              <a:t>pacchetto</a:t>
            </a:r>
            <a:r>
              <a:rPr lang="en-GB" dirty="0"/>
              <a:t> </a:t>
            </a:r>
            <a:r>
              <a:rPr lang="en-GB" dirty="0" err="1"/>
              <a:t>chiamato</a:t>
            </a:r>
            <a:r>
              <a:rPr lang="en-GB" dirty="0"/>
              <a:t> session header.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1289574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5ADD0-C31D-5B49-BBE9-0D06357B5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Livello</a:t>
            </a:r>
            <a:r>
              <a:rPr lang="en-GB" dirty="0"/>
              <a:t> 6 – </a:t>
            </a:r>
            <a:r>
              <a:rPr lang="en-GB" dirty="0" err="1"/>
              <a:t>Presentazione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9EBA5-9DAE-034F-9744-78EADB692A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I </a:t>
            </a:r>
            <a:r>
              <a:rPr lang="en-GB" dirty="0" err="1"/>
              <a:t>protocolli</a:t>
            </a:r>
            <a:r>
              <a:rPr lang="en-GB" dirty="0"/>
              <a:t> </a:t>
            </a:r>
            <a:r>
              <a:rPr lang="en-GB" dirty="0" err="1"/>
              <a:t>appartenenti</a:t>
            </a:r>
            <a:r>
              <a:rPr lang="en-GB" dirty="0"/>
              <a:t> a </a:t>
            </a:r>
            <a:r>
              <a:rPr lang="en-GB" dirty="0" err="1"/>
              <a:t>questo</a:t>
            </a:r>
            <a:r>
              <a:rPr lang="en-GB" dirty="0"/>
              <a:t> layer </a:t>
            </a:r>
            <a:r>
              <a:rPr lang="en-GB" dirty="0" err="1"/>
              <a:t>consentono</a:t>
            </a:r>
            <a:r>
              <a:rPr lang="en-GB" dirty="0"/>
              <a:t> di </a:t>
            </a:r>
            <a:r>
              <a:rPr lang="en-GB" dirty="0" err="1"/>
              <a:t>trasformare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dati</a:t>
            </a:r>
            <a:r>
              <a:rPr lang="en-GB" dirty="0"/>
              <a:t> in un </a:t>
            </a:r>
            <a:r>
              <a:rPr lang="en-GB" dirty="0" err="1"/>
              <a:t>formato</a:t>
            </a:r>
            <a:r>
              <a:rPr lang="en-GB" dirty="0"/>
              <a:t> standard </a:t>
            </a:r>
            <a:r>
              <a:rPr lang="en-GB" dirty="0" err="1"/>
              <a:t>tramite</a:t>
            </a:r>
            <a:r>
              <a:rPr lang="en-GB" dirty="0"/>
              <a:t> la </a:t>
            </a:r>
            <a:r>
              <a:rPr lang="en-GB" dirty="0" err="1"/>
              <a:t>crittografia</a:t>
            </a:r>
            <a:r>
              <a:rPr lang="en-GB" dirty="0"/>
              <a:t> e la </a:t>
            </a:r>
            <a:r>
              <a:rPr lang="en-GB" dirty="0" err="1"/>
              <a:t>formattazione</a:t>
            </a:r>
            <a:r>
              <a:rPr lang="en-GB" dirty="0"/>
              <a:t>. </a:t>
            </a:r>
            <a:r>
              <a:rPr lang="en-GB" dirty="0" err="1"/>
              <a:t>Viene</a:t>
            </a:r>
            <a:r>
              <a:rPr lang="en-GB" dirty="0"/>
              <a:t> </a:t>
            </a:r>
            <a:r>
              <a:rPr lang="en-GB" dirty="0" err="1"/>
              <a:t>definito</a:t>
            </a:r>
            <a:r>
              <a:rPr lang="en-GB" dirty="0"/>
              <a:t> come il modo in cui </a:t>
            </a:r>
            <a:r>
              <a:rPr lang="en-GB" dirty="0" err="1"/>
              <a:t>dovrebbero</a:t>
            </a:r>
            <a:r>
              <a:rPr lang="en-GB" dirty="0"/>
              <a:t> </a:t>
            </a:r>
            <a:r>
              <a:rPr lang="en-GB" dirty="0" err="1"/>
              <a:t>apparire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pacchetti</a:t>
            </a:r>
            <a:r>
              <a:rPr lang="en-GB" dirty="0"/>
              <a:t> di </a:t>
            </a:r>
            <a:r>
              <a:rPr lang="en-GB" dirty="0" err="1"/>
              <a:t>dati</a:t>
            </a:r>
            <a:r>
              <a:rPr lang="en-GB" dirty="0"/>
              <a:t>. Per </a:t>
            </a:r>
            <a:r>
              <a:rPr lang="en-GB" dirty="0" err="1"/>
              <a:t>questo</a:t>
            </a:r>
            <a:r>
              <a:rPr lang="en-GB" dirty="0"/>
              <a:t> </a:t>
            </a:r>
            <a:r>
              <a:rPr lang="en-GB" dirty="0" err="1"/>
              <a:t>motivo</a:t>
            </a:r>
            <a:r>
              <a:rPr lang="en-GB" dirty="0"/>
              <a:t>, </a:t>
            </a:r>
            <a:r>
              <a:rPr lang="en-GB" dirty="0" err="1"/>
              <a:t>viene</a:t>
            </a:r>
            <a:r>
              <a:rPr lang="en-GB" dirty="0"/>
              <a:t> </a:t>
            </a:r>
            <a:r>
              <a:rPr lang="en-GB" dirty="0" err="1"/>
              <a:t>aggiunto</a:t>
            </a:r>
            <a:r>
              <a:rPr lang="en-GB" dirty="0"/>
              <a:t> al </a:t>
            </a:r>
            <a:r>
              <a:rPr lang="en-GB" dirty="0" err="1"/>
              <a:t>pacchetto</a:t>
            </a:r>
            <a:r>
              <a:rPr lang="en-GB" dirty="0"/>
              <a:t> un presentation header,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contiene</a:t>
            </a:r>
            <a:r>
              <a:rPr lang="en-GB" dirty="0"/>
              <a:t> </a:t>
            </a:r>
            <a:r>
              <a:rPr lang="en-GB" dirty="0" err="1"/>
              <a:t>informazioni</a:t>
            </a:r>
            <a:r>
              <a:rPr lang="en-GB" dirty="0"/>
              <a:t> </a:t>
            </a:r>
            <a:r>
              <a:rPr lang="en-GB" dirty="0" err="1"/>
              <a:t>su</a:t>
            </a:r>
            <a:r>
              <a:rPr lang="en-GB" dirty="0"/>
              <a:t> come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dati</a:t>
            </a:r>
            <a:r>
              <a:rPr lang="en-GB" dirty="0"/>
              <a:t> </a:t>
            </a:r>
            <a:r>
              <a:rPr lang="en-GB" dirty="0" err="1"/>
              <a:t>devono</a:t>
            </a:r>
            <a:r>
              <a:rPr lang="en-GB" dirty="0"/>
              <a:t> </a:t>
            </a:r>
            <a:r>
              <a:rPr lang="en-GB" dirty="0" err="1"/>
              <a:t>essere</a:t>
            </a:r>
            <a:r>
              <a:rPr lang="en-GB" dirty="0"/>
              <a:t> </a:t>
            </a:r>
            <a:r>
              <a:rPr lang="en-GB" dirty="0" err="1"/>
              <a:t>codificati</a:t>
            </a:r>
            <a:r>
              <a:rPr lang="en-GB" dirty="0"/>
              <a:t>.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15406604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D6F80-CD13-0341-834C-B9BA0E08A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Livello</a:t>
            </a:r>
            <a:r>
              <a:rPr lang="en-GB" dirty="0"/>
              <a:t> 7 – </a:t>
            </a:r>
            <a:r>
              <a:rPr lang="en-GB" dirty="0" err="1"/>
              <a:t>Applicazione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9EA85-F1F6-964B-AEE8-6F314EC59A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err="1"/>
              <a:t>Questo</a:t>
            </a:r>
            <a:r>
              <a:rPr lang="en-GB" dirty="0"/>
              <a:t> </a:t>
            </a:r>
            <a:r>
              <a:rPr lang="en-GB" dirty="0" err="1"/>
              <a:t>livello</a:t>
            </a:r>
            <a:r>
              <a:rPr lang="en-GB" dirty="0"/>
              <a:t> </a:t>
            </a:r>
            <a:r>
              <a:rPr lang="en-GB" dirty="0" err="1"/>
              <a:t>è</a:t>
            </a:r>
            <a:r>
              <a:rPr lang="en-GB" dirty="0"/>
              <a:t> il </a:t>
            </a:r>
            <a:r>
              <a:rPr lang="en-GB" dirty="0" err="1"/>
              <a:t>più</a:t>
            </a:r>
            <a:r>
              <a:rPr lang="en-GB" dirty="0"/>
              <a:t> “</a:t>
            </a:r>
            <a:r>
              <a:rPr lang="en-GB" dirty="0" err="1"/>
              <a:t>vicino</a:t>
            </a:r>
            <a:r>
              <a:rPr lang="en-GB" dirty="0"/>
              <a:t>” </a:t>
            </a:r>
            <a:r>
              <a:rPr lang="en-GB" dirty="0" err="1"/>
              <a:t>all’utente</a:t>
            </a:r>
            <a:r>
              <a:rPr lang="en-GB" dirty="0"/>
              <a:t> finale e opera </a:t>
            </a:r>
            <a:r>
              <a:rPr lang="en-GB" dirty="0" err="1"/>
              <a:t>direttamente</a:t>
            </a:r>
            <a:r>
              <a:rPr lang="en-GB" dirty="0"/>
              <a:t> sui software come browser o </a:t>
            </a:r>
            <a:r>
              <a:rPr lang="en-GB" dirty="0" err="1"/>
              <a:t>programmi</a:t>
            </a:r>
            <a:r>
              <a:rPr lang="en-GB" dirty="0"/>
              <a:t> di </a:t>
            </a:r>
            <a:r>
              <a:rPr lang="en-GB" dirty="0" err="1"/>
              <a:t>posta</a:t>
            </a:r>
            <a:r>
              <a:rPr lang="en-GB" dirty="0"/>
              <a:t> </a:t>
            </a:r>
            <a:r>
              <a:rPr lang="en-GB" dirty="0" err="1"/>
              <a:t>elettronica</a:t>
            </a:r>
            <a:r>
              <a:rPr lang="en-GB" dirty="0"/>
              <a:t>. Le </a:t>
            </a:r>
            <a:r>
              <a:rPr lang="en-GB" dirty="0" err="1"/>
              <a:t>funzioni</a:t>
            </a:r>
            <a:r>
              <a:rPr lang="en-GB" dirty="0"/>
              <a:t> </a:t>
            </a:r>
            <a:r>
              <a:rPr lang="en-GB" dirty="0" err="1"/>
              <a:t>tipiche</a:t>
            </a:r>
            <a:r>
              <a:rPr lang="en-GB" dirty="0"/>
              <a:t> di </a:t>
            </a:r>
            <a:r>
              <a:rPr lang="en-GB" dirty="0" err="1"/>
              <a:t>questi</a:t>
            </a:r>
            <a:r>
              <a:rPr lang="en-GB" dirty="0"/>
              <a:t> </a:t>
            </a:r>
            <a:r>
              <a:rPr lang="en-GB" dirty="0" err="1"/>
              <a:t>protocolli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interagiscono</a:t>
            </a:r>
            <a:r>
              <a:rPr lang="en-GB" dirty="0"/>
              <a:t> con </a:t>
            </a:r>
            <a:r>
              <a:rPr lang="en-GB" dirty="0" err="1"/>
              <a:t>i</a:t>
            </a:r>
            <a:r>
              <a:rPr lang="en-GB" dirty="0"/>
              <a:t> software </a:t>
            </a:r>
            <a:r>
              <a:rPr lang="en-GB" dirty="0" err="1"/>
              <a:t>sono</a:t>
            </a:r>
            <a:r>
              <a:rPr lang="en-GB" dirty="0"/>
              <a:t> </a:t>
            </a:r>
            <a:r>
              <a:rPr lang="en-GB" dirty="0" err="1"/>
              <a:t>l’identificazione</a:t>
            </a:r>
            <a:r>
              <a:rPr lang="en-GB" dirty="0"/>
              <a:t> </a:t>
            </a:r>
            <a:r>
              <a:rPr lang="en-GB" dirty="0" err="1"/>
              <a:t>dei</a:t>
            </a:r>
            <a:r>
              <a:rPr lang="en-GB" dirty="0"/>
              <a:t> partner </a:t>
            </a:r>
            <a:r>
              <a:rPr lang="en-GB" dirty="0" err="1"/>
              <a:t>nella</a:t>
            </a:r>
            <a:r>
              <a:rPr lang="en-GB" dirty="0"/>
              <a:t> </a:t>
            </a:r>
            <a:r>
              <a:rPr lang="en-GB" dirty="0" err="1"/>
              <a:t>comunicazione</a:t>
            </a:r>
            <a:r>
              <a:rPr lang="en-GB" dirty="0"/>
              <a:t>, </a:t>
            </a:r>
            <a:r>
              <a:rPr lang="en-GB" dirty="0" err="1"/>
              <a:t>l’identificazione</a:t>
            </a:r>
            <a:r>
              <a:rPr lang="en-GB" dirty="0"/>
              <a:t> </a:t>
            </a:r>
            <a:r>
              <a:rPr lang="en-GB" dirty="0" err="1"/>
              <a:t>delle</a:t>
            </a:r>
            <a:r>
              <a:rPr lang="en-GB" dirty="0"/>
              <a:t> </a:t>
            </a:r>
            <a:r>
              <a:rPr lang="en-GB" dirty="0" err="1"/>
              <a:t>risorse</a:t>
            </a:r>
            <a:r>
              <a:rPr lang="en-GB" dirty="0"/>
              <a:t> </a:t>
            </a:r>
            <a:r>
              <a:rPr lang="en-GB" dirty="0" err="1"/>
              <a:t>disponibili</a:t>
            </a:r>
            <a:r>
              <a:rPr lang="en-GB" dirty="0"/>
              <a:t> e la </a:t>
            </a:r>
            <a:r>
              <a:rPr lang="en-GB" dirty="0" err="1"/>
              <a:t>sincronizzazione</a:t>
            </a:r>
            <a:r>
              <a:rPr lang="en-GB" dirty="0"/>
              <a:t> </a:t>
            </a:r>
            <a:r>
              <a:rPr lang="en-GB" dirty="0" err="1"/>
              <a:t>della</a:t>
            </a:r>
            <a:r>
              <a:rPr lang="en-GB" dirty="0"/>
              <a:t> </a:t>
            </a:r>
            <a:r>
              <a:rPr lang="en-GB" dirty="0" err="1"/>
              <a:t>comunicazione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86935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672AD-2FA0-F74A-890C-00C9524CF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Il modello TCP/IP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6AAB4-0F90-BB46-A956-141F98109C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Il Transmission Control Protocol /Internet Protocol (TCP/IP) </a:t>
            </a:r>
            <a:r>
              <a:rPr lang="en-GB" dirty="0" err="1"/>
              <a:t>è</a:t>
            </a:r>
            <a:r>
              <a:rPr lang="en-GB" dirty="0"/>
              <a:t> una </a:t>
            </a:r>
            <a:r>
              <a:rPr lang="en-GB" dirty="0" err="1"/>
              <a:t>serie</a:t>
            </a:r>
            <a:r>
              <a:rPr lang="en-GB" dirty="0"/>
              <a:t> di standard di rete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definiscono</a:t>
            </a:r>
            <a:r>
              <a:rPr lang="en-GB" dirty="0"/>
              <a:t> Internet. Il </a:t>
            </a:r>
            <a:r>
              <a:rPr lang="en-GB" dirty="0" err="1"/>
              <a:t>protocollo</a:t>
            </a:r>
            <a:r>
              <a:rPr lang="en-GB" dirty="0"/>
              <a:t> TCP/IP </a:t>
            </a:r>
            <a:r>
              <a:rPr lang="en-GB" dirty="0" err="1"/>
              <a:t>costituisce</a:t>
            </a:r>
            <a:r>
              <a:rPr lang="en-GB" dirty="0"/>
              <a:t> </a:t>
            </a:r>
            <a:r>
              <a:rPr lang="en-GB" dirty="0" err="1"/>
              <a:t>l’insieme</a:t>
            </a:r>
            <a:r>
              <a:rPr lang="en-GB" dirty="0"/>
              <a:t> </a:t>
            </a:r>
            <a:r>
              <a:rPr lang="en-GB" dirty="0" err="1"/>
              <a:t>delle</a:t>
            </a:r>
            <a:r>
              <a:rPr lang="en-GB" dirty="0"/>
              <a:t> </a:t>
            </a:r>
            <a:r>
              <a:rPr lang="en-GB" dirty="0" err="1"/>
              <a:t>regole</a:t>
            </a:r>
            <a:r>
              <a:rPr lang="en-GB" dirty="0"/>
              <a:t> di </a:t>
            </a:r>
            <a:r>
              <a:rPr lang="en-GB" dirty="0" err="1"/>
              <a:t>comunicazione</a:t>
            </a:r>
            <a:r>
              <a:rPr lang="en-GB" dirty="0"/>
              <a:t> </a:t>
            </a:r>
            <a:r>
              <a:rPr lang="en-GB" dirty="0" err="1"/>
              <a:t>su</a:t>
            </a:r>
            <a:r>
              <a:rPr lang="en-GB" dirty="0"/>
              <a:t> internet </a:t>
            </a:r>
            <a:r>
              <a:rPr lang="en-GB" dirty="0" err="1"/>
              <a:t>fornendo</a:t>
            </a:r>
            <a:r>
              <a:rPr lang="en-GB" dirty="0"/>
              <a:t> un </a:t>
            </a:r>
            <a:r>
              <a:rPr lang="en-GB" dirty="0" err="1"/>
              <a:t>indirizzo</a:t>
            </a:r>
            <a:r>
              <a:rPr lang="en-GB" dirty="0"/>
              <a:t> IP a </a:t>
            </a:r>
            <a:r>
              <a:rPr lang="en-GB" dirty="0" err="1"/>
              <a:t>ogni</a:t>
            </a:r>
            <a:r>
              <a:rPr lang="en-GB" dirty="0"/>
              <a:t> </a:t>
            </a:r>
            <a:r>
              <a:rPr lang="en-GB" dirty="0" err="1"/>
              <a:t>terminale</a:t>
            </a:r>
            <a:r>
              <a:rPr lang="en-GB" dirty="0"/>
              <a:t> di rete per </a:t>
            </a:r>
            <a:r>
              <a:rPr lang="en-GB" dirty="0" err="1"/>
              <a:t>l’invio</a:t>
            </a:r>
            <a:r>
              <a:rPr lang="en-GB" dirty="0"/>
              <a:t> </a:t>
            </a:r>
            <a:r>
              <a:rPr lang="en-GB" dirty="0" err="1"/>
              <a:t>dei</a:t>
            </a:r>
            <a:r>
              <a:rPr lang="en-GB" dirty="0"/>
              <a:t> </a:t>
            </a:r>
            <a:r>
              <a:rPr lang="en-GB" dirty="0" err="1"/>
              <a:t>pacchetti</a:t>
            </a:r>
            <a:r>
              <a:rPr lang="en-GB" dirty="0"/>
              <a:t> di </a:t>
            </a:r>
            <a:r>
              <a:rPr lang="en-GB" dirty="0" err="1"/>
              <a:t>dati</a:t>
            </a:r>
            <a:r>
              <a:rPr lang="en-GB" dirty="0"/>
              <a:t>.</a:t>
            </a:r>
          </a:p>
          <a:p>
            <a:pPr marL="0" indent="0">
              <a:buNone/>
            </a:pPr>
            <a:r>
              <a:rPr lang="en-GB" dirty="0"/>
              <a:t>Tale </a:t>
            </a:r>
            <a:r>
              <a:rPr lang="en-GB" dirty="0" err="1"/>
              <a:t>protocollo</a:t>
            </a:r>
            <a:r>
              <a:rPr lang="en-GB" dirty="0"/>
              <a:t> </a:t>
            </a: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 err="1"/>
              <a:t>strutturato</a:t>
            </a:r>
            <a:r>
              <a:rPr lang="en-GB" dirty="0"/>
              <a:t> </a:t>
            </a:r>
            <a:r>
              <a:rPr lang="en-GB" dirty="0" err="1"/>
              <a:t>così</a:t>
            </a:r>
            <a:r>
              <a:rPr lang="en-GB" dirty="0"/>
              <a:t> come </a:t>
            </a:r>
            <a:r>
              <a:rPr lang="en-GB" dirty="0" err="1"/>
              <a:t>l’OSI</a:t>
            </a:r>
            <a:r>
              <a:rPr lang="en-GB" dirty="0"/>
              <a:t>, ma </a:t>
            </a:r>
            <a:r>
              <a:rPr lang="en-GB" dirty="0" err="1"/>
              <a:t>presentando</a:t>
            </a:r>
            <a:r>
              <a:rPr lang="en-GB" dirty="0"/>
              <a:t> </a:t>
            </a:r>
            <a:r>
              <a:rPr lang="en-GB" dirty="0" err="1"/>
              <a:t>solamente</a:t>
            </a:r>
            <a:r>
              <a:rPr lang="en-GB" dirty="0"/>
              <a:t> quattro </a:t>
            </a:r>
            <a:r>
              <a:rPr lang="en-GB" dirty="0" err="1"/>
              <a:t>livelli</a:t>
            </a:r>
            <a:r>
              <a:rPr lang="en-GB" dirty="0"/>
              <a:t>.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10200567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3950EF-78DC-2F42-9410-401B3B918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681" y="0"/>
            <a:ext cx="84966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2316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19D16-B2DE-5944-8FFC-C3380EE21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Protocollo HTTP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77FAB-8E76-DB4F-8613-25641D7F47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Http (Hyper Text Transfer Protocol) </a:t>
            </a:r>
            <a:r>
              <a:rPr lang="en-GB" dirty="0" err="1"/>
              <a:t>è</a:t>
            </a:r>
            <a:r>
              <a:rPr lang="en-GB" dirty="0"/>
              <a:t> un </a:t>
            </a:r>
            <a:r>
              <a:rPr lang="en-GB" dirty="0" err="1"/>
              <a:t>protocollo</a:t>
            </a:r>
            <a:r>
              <a:rPr lang="en-GB" dirty="0"/>
              <a:t> di rete, il </a:t>
            </a:r>
            <a:r>
              <a:rPr lang="en-GB" dirty="0" err="1"/>
              <a:t>più</a:t>
            </a:r>
            <a:r>
              <a:rPr lang="en-GB" dirty="0"/>
              <a:t> </a:t>
            </a:r>
            <a:r>
              <a:rPr lang="en-GB" dirty="0" err="1"/>
              <a:t>utilizzato</a:t>
            </a:r>
            <a:r>
              <a:rPr lang="en-GB" dirty="0"/>
              <a:t> a </a:t>
            </a:r>
            <a:r>
              <a:rPr lang="en-GB" dirty="0" err="1"/>
              <a:t>livello</a:t>
            </a:r>
            <a:r>
              <a:rPr lang="en-GB" dirty="0"/>
              <a:t> </a:t>
            </a:r>
            <a:r>
              <a:rPr lang="en-GB" dirty="0" err="1"/>
              <a:t>applicativo</a:t>
            </a:r>
            <a:r>
              <a:rPr lang="en-GB" dirty="0"/>
              <a:t>,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permette</a:t>
            </a:r>
            <a:r>
              <a:rPr lang="en-GB" dirty="0"/>
              <a:t> lo </a:t>
            </a:r>
            <a:r>
              <a:rPr lang="en-GB" dirty="0" err="1"/>
              <a:t>scambio</a:t>
            </a:r>
            <a:r>
              <a:rPr lang="en-GB" dirty="0"/>
              <a:t> di </a:t>
            </a:r>
            <a:r>
              <a:rPr lang="en-GB" dirty="0" err="1"/>
              <a:t>informazioni</a:t>
            </a:r>
            <a:r>
              <a:rPr lang="en-GB" dirty="0"/>
              <a:t> </a:t>
            </a:r>
            <a:r>
              <a:rPr lang="en-GB" dirty="0" err="1"/>
              <a:t>sul</a:t>
            </a:r>
            <a:r>
              <a:rPr lang="en-GB" dirty="0"/>
              <a:t> web: </a:t>
            </a:r>
            <a:r>
              <a:rPr lang="en-GB" dirty="0" err="1"/>
              <a:t>contiene</a:t>
            </a:r>
            <a:r>
              <a:rPr lang="en-GB" dirty="0"/>
              <a:t>, </a:t>
            </a:r>
            <a:r>
              <a:rPr lang="en-GB" dirty="0" err="1"/>
              <a:t>infatti</a:t>
            </a:r>
            <a:r>
              <a:rPr lang="en-GB" dirty="0"/>
              <a:t>, </a:t>
            </a:r>
            <a:r>
              <a:rPr lang="en-GB" dirty="0" err="1"/>
              <a:t>regole</a:t>
            </a:r>
            <a:r>
              <a:rPr lang="en-GB" dirty="0"/>
              <a:t> e </a:t>
            </a:r>
            <a:r>
              <a:rPr lang="en-GB" dirty="0" err="1"/>
              <a:t>istruzioni</a:t>
            </a:r>
            <a:r>
              <a:rPr lang="en-GB" dirty="0"/>
              <a:t> </a:t>
            </a:r>
            <a:r>
              <a:rPr lang="en-GB" dirty="0" err="1"/>
              <a:t>indispensabili</a:t>
            </a:r>
            <a:r>
              <a:rPr lang="en-GB" dirty="0"/>
              <a:t> </a:t>
            </a:r>
            <a:r>
              <a:rPr lang="en-GB" dirty="0" err="1"/>
              <a:t>affinché</a:t>
            </a:r>
            <a:r>
              <a:rPr lang="en-GB" dirty="0"/>
              <a:t> due </a:t>
            </a:r>
            <a:r>
              <a:rPr lang="en-GB" dirty="0" err="1"/>
              <a:t>macchine</a:t>
            </a:r>
            <a:r>
              <a:rPr lang="en-GB" dirty="0"/>
              <a:t> </a:t>
            </a:r>
            <a:r>
              <a:rPr lang="en-GB" dirty="0" err="1"/>
              <a:t>collegate</a:t>
            </a:r>
            <a:r>
              <a:rPr lang="en-GB" dirty="0"/>
              <a:t> in rete </a:t>
            </a:r>
            <a:r>
              <a:rPr lang="en-GB" dirty="0" err="1"/>
              <a:t>possano</a:t>
            </a:r>
            <a:r>
              <a:rPr lang="en-GB" dirty="0"/>
              <a:t> </a:t>
            </a:r>
            <a:r>
              <a:rPr lang="en-GB" dirty="0" err="1"/>
              <a:t>interagire</a:t>
            </a:r>
            <a:r>
              <a:rPr lang="en-GB" dirty="0"/>
              <a:t> </a:t>
            </a:r>
            <a:r>
              <a:rPr lang="en-GB" dirty="0" err="1"/>
              <a:t>tra</a:t>
            </a:r>
            <a:r>
              <a:rPr lang="en-GB" dirty="0"/>
              <a:t> di </a:t>
            </a:r>
            <a:r>
              <a:rPr lang="en-GB" dirty="0" err="1"/>
              <a:t>loro</a:t>
            </a:r>
            <a:r>
              <a:rPr lang="en-GB" dirty="0"/>
              <a:t>.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18646835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63AB9E-33A9-384C-B30F-3552AB635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89085"/>
            <a:ext cx="10515600" cy="558787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Fin da subito il </a:t>
            </a:r>
            <a:r>
              <a:rPr lang="en-GB" dirty="0" err="1"/>
              <a:t>protocollo</a:t>
            </a:r>
            <a:r>
              <a:rPr lang="en-GB" dirty="0"/>
              <a:t> HTTP fu </a:t>
            </a:r>
            <a:r>
              <a:rPr lang="en-GB" dirty="0" err="1"/>
              <a:t>pensato</a:t>
            </a:r>
            <a:r>
              <a:rPr lang="en-GB" dirty="0"/>
              <a:t> e </a:t>
            </a:r>
            <a:r>
              <a:rPr lang="en-GB" dirty="0" err="1"/>
              <a:t>proposto</a:t>
            </a:r>
            <a:r>
              <a:rPr lang="en-GB" dirty="0"/>
              <a:t> a </a:t>
            </a:r>
            <a:r>
              <a:rPr lang="en-GB" dirty="0" err="1"/>
              <a:t>enti</a:t>
            </a:r>
            <a:r>
              <a:rPr lang="en-GB" dirty="0"/>
              <a:t> </a:t>
            </a:r>
            <a:r>
              <a:rPr lang="en-GB" dirty="0" err="1"/>
              <a:t>normatori</a:t>
            </a:r>
            <a:r>
              <a:rPr lang="en-GB" dirty="0"/>
              <a:t> di Internet come </a:t>
            </a:r>
            <a:r>
              <a:rPr lang="en-GB" dirty="0" err="1"/>
              <a:t>l’IETF</a:t>
            </a:r>
            <a:r>
              <a:rPr lang="en-GB" dirty="0"/>
              <a:t> come </a:t>
            </a:r>
            <a:r>
              <a:rPr lang="en-GB" dirty="0" err="1"/>
              <a:t>un’architettura</a:t>
            </a:r>
            <a:r>
              <a:rPr lang="en-GB" dirty="0"/>
              <a:t> client-server.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err="1"/>
              <a:t>Ovvero</a:t>
            </a:r>
            <a:r>
              <a:rPr lang="en-GB" dirty="0"/>
              <a:t> un client (</a:t>
            </a:r>
            <a:r>
              <a:rPr lang="en-GB" dirty="0" err="1"/>
              <a:t>generalmente</a:t>
            </a:r>
            <a:r>
              <a:rPr lang="en-GB" dirty="0"/>
              <a:t> un </a:t>
            </a:r>
            <a:r>
              <a:rPr lang="en-GB" dirty="0" err="1"/>
              <a:t>utente</a:t>
            </a:r>
            <a:r>
              <a:rPr lang="en-GB" dirty="0"/>
              <a:t>) </a:t>
            </a:r>
            <a:r>
              <a:rPr lang="en-GB" dirty="0" err="1"/>
              <a:t>effettua</a:t>
            </a:r>
            <a:r>
              <a:rPr lang="en-GB" dirty="0"/>
              <a:t> una </a:t>
            </a:r>
            <a:r>
              <a:rPr lang="en-GB" dirty="0" err="1"/>
              <a:t>richiesta</a:t>
            </a:r>
            <a:r>
              <a:rPr lang="en-GB" dirty="0"/>
              <a:t> ad un server, ed il server </a:t>
            </a:r>
            <a:r>
              <a:rPr lang="en-GB" dirty="0" err="1"/>
              <a:t>risponde</a:t>
            </a:r>
            <a:r>
              <a:rPr lang="en-GB" dirty="0"/>
              <a:t>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err="1"/>
              <a:t>Immediatamente</a:t>
            </a:r>
            <a:r>
              <a:rPr lang="en-GB" dirty="0"/>
              <a:t> il </a:t>
            </a:r>
            <a:r>
              <a:rPr lang="en-GB" dirty="0" err="1"/>
              <a:t>protocollo</a:t>
            </a:r>
            <a:r>
              <a:rPr lang="en-GB" dirty="0"/>
              <a:t> HTTP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dimostrò</a:t>
            </a:r>
            <a:r>
              <a:rPr lang="en-GB" dirty="0"/>
              <a:t> </a:t>
            </a:r>
            <a:r>
              <a:rPr lang="en-GB" dirty="0" err="1"/>
              <a:t>più</a:t>
            </a:r>
            <a:r>
              <a:rPr lang="en-GB" b="1" dirty="0"/>
              <a:t> </a:t>
            </a:r>
            <a:r>
              <a:rPr lang="en-GB" b="1" dirty="0" err="1"/>
              <a:t>funzionale</a:t>
            </a:r>
            <a:r>
              <a:rPr lang="en-GB" dirty="0"/>
              <a:t> </a:t>
            </a:r>
            <a:r>
              <a:rPr lang="en-GB" dirty="0" err="1"/>
              <a:t>allo</a:t>
            </a:r>
            <a:r>
              <a:rPr lang="en-GB" dirty="0"/>
              <a:t> </a:t>
            </a:r>
            <a:r>
              <a:rPr lang="en-GB" dirty="0" err="1"/>
              <a:t>scambio</a:t>
            </a:r>
            <a:r>
              <a:rPr lang="en-GB" dirty="0"/>
              <a:t> di </a:t>
            </a:r>
            <a:r>
              <a:rPr lang="en-GB" dirty="0" err="1"/>
              <a:t>informazioni</a:t>
            </a:r>
            <a:r>
              <a:rPr lang="en-GB" dirty="0"/>
              <a:t> </a:t>
            </a:r>
            <a:r>
              <a:rPr lang="en-GB" dirty="0" err="1"/>
              <a:t>sul</a:t>
            </a:r>
            <a:r>
              <a:rPr lang="en-GB" dirty="0"/>
              <a:t> web. Rispetto ad </a:t>
            </a:r>
            <a:r>
              <a:rPr lang="en-GB" dirty="0" err="1"/>
              <a:t>altri</a:t>
            </a:r>
            <a:r>
              <a:rPr lang="en-GB" dirty="0"/>
              <a:t> </a:t>
            </a:r>
            <a:r>
              <a:rPr lang="en-GB" dirty="0" err="1"/>
              <a:t>protocolli</a:t>
            </a:r>
            <a:r>
              <a:rPr lang="en-GB" dirty="0"/>
              <a:t> di rete, come </a:t>
            </a:r>
            <a:r>
              <a:rPr lang="en-GB" dirty="0" err="1"/>
              <a:t>l’FTP</a:t>
            </a:r>
            <a:r>
              <a:rPr lang="en-GB" dirty="0"/>
              <a:t> per </a:t>
            </a:r>
            <a:r>
              <a:rPr lang="en-GB" dirty="0" err="1"/>
              <a:t>esempio</a:t>
            </a:r>
            <a:r>
              <a:rPr lang="en-GB" dirty="0"/>
              <a:t>, </a:t>
            </a:r>
            <a:r>
              <a:rPr lang="en-GB" dirty="0" err="1"/>
              <a:t>stabilisce</a:t>
            </a:r>
            <a:r>
              <a:rPr lang="en-GB" dirty="0"/>
              <a:t> </a:t>
            </a:r>
            <a:r>
              <a:rPr lang="en-GB" dirty="0" err="1"/>
              <a:t>infatti</a:t>
            </a:r>
            <a:r>
              <a:rPr lang="en-GB" dirty="0"/>
              <a:t> </a:t>
            </a:r>
            <a:r>
              <a:rPr lang="en-GB" b="1" dirty="0" err="1"/>
              <a:t>collegamenti</a:t>
            </a:r>
            <a:r>
              <a:rPr lang="en-GB" b="1" dirty="0"/>
              <a:t> di natura stateless</a:t>
            </a:r>
            <a:r>
              <a:rPr lang="en-GB" dirty="0"/>
              <a:t>: </a:t>
            </a:r>
            <a:r>
              <a:rPr lang="en-GB" dirty="0" err="1"/>
              <a:t>significa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le </a:t>
            </a:r>
            <a:r>
              <a:rPr lang="en-GB" dirty="0" err="1"/>
              <a:t>connessioni</a:t>
            </a:r>
            <a:r>
              <a:rPr lang="en-GB" dirty="0"/>
              <a:t> </a:t>
            </a:r>
            <a:r>
              <a:rPr lang="en-GB" dirty="0" err="1"/>
              <a:t>tra</a:t>
            </a:r>
            <a:r>
              <a:rPr lang="en-GB" dirty="0"/>
              <a:t> client e server </a:t>
            </a:r>
            <a:r>
              <a:rPr lang="en-GB" dirty="0" err="1"/>
              <a:t>vengono</a:t>
            </a:r>
            <a:r>
              <a:rPr lang="en-GB" dirty="0"/>
              <a:t> </a:t>
            </a:r>
            <a:r>
              <a:rPr lang="en-GB" dirty="0" err="1"/>
              <a:t>chiuse</a:t>
            </a:r>
            <a:r>
              <a:rPr lang="en-GB" dirty="0"/>
              <a:t> </a:t>
            </a:r>
            <a:r>
              <a:rPr lang="en-GB" dirty="0" err="1"/>
              <a:t>immediatamente</a:t>
            </a:r>
            <a:r>
              <a:rPr lang="en-GB" dirty="0"/>
              <a:t> dopo </a:t>
            </a:r>
            <a:r>
              <a:rPr lang="en-GB" dirty="0" err="1"/>
              <a:t>che</a:t>
            </a:r>
            <a:r>
              <a:rPr lang="en-GB" dirty="0"/>
              <a:t> la </a:t>
            </a:r>
            <a:r>
              <a:rPr lang="en-GB" dirty="0" err="1"/>
              <a:t>singola</a:t>
            </a:r>
            <a:r>
              <a:rPr lang="en-GB" dirty="0"/>
              <a:t> </a:t>
            </a:r>
            <a:r>
              <a:rPr lang="en-GB" dirty="0" err="1"/>
              <a:t>richiesta</a:t>
            </a:r>
            <a:r>
              <a:rPr lang="en-GB" dirty="0"/>
              <a:t> </a:t>
            </a: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 err="1"/>
              <a:t>stata</a:t>
            </a:r>
            <a:r>
              <a:rPr lang="en-GB" dirty="0"/>
              <a:t> </a:t>
            </a:r>
            <a:r>
              <a:rPr lang="en-GB" dirty="0" err="1"/>
              <a:t>soddisfatta</a:t>
            </a:r>
            <a:r>
              <a:rPr lang="en-GB" dirty="0"/>
              <a:t>. </a:t>
            </a:r>
            <a:r>
              <a:rPr lang="en-GB" dirty="0" err="1"/>
              <a:t>Ciò</a:t>
            </a:r>
            <a:r>
              <a:rPr lang="en-GB" dirty="0"/>
              <a:t> </a:t>
            </a:r>
            <a:r>
              <a:rPr lang="en-GB" dirty="0" err="1"/>
              <a:t>garantisce</a:t>
            </a:r>
            <a:r>
              <a:rPr lang="en-GB" dirty="0"/>
              <a:t> un </a:t>
            </a:r>
            <a:r>
              <a:rPr lang="en-GB" b="1" dirty="0"/>
              <a:t>minor </a:t>
            </a:r>
            <a:r>
              <a:rPr lang="en-GB" b="1" dirty="0" err="1"/>
              <a:t>impiego</a:t>
            </a:r>
            <a:r>
              <a:rPr lang="en-GB" b="1" dirty="0"/>
              <a:t> di </a:t>
            </a:r>
            <a:r>
              <a:rPr lang="en-GB" b="1" dirty="0" err="1"/>
              <a:t>risorse</a:t>
            </a:r>
            <a:r>
              <a:rPr lang="en-GB" dirty="0"/>
              <a:t> e, </a:t>
            </a:r>
            <a:r>
              <a:rPr lang="en-GB" dirty="0" err="1"/>
              <a:t>cioè</a:t>
            </a:r>
            <a:r>
              <a:rPr lang="en-GB" dirty="0"/>
              <a:t>, </a:t>
            </a:r>
            <a:r>
              <a:rPr lang="en-GB" b="1" dirty="0"/>
              <a:t>minor </a:t>
            </a:r>
            <a:r>
              <a:rPr lang="en-GB" b="1" dirty="0" err="1"/>
              <a:t>carico</a:t>
            </a:r>
            <a:r>
              <a:rPr lang="en-GB" b="1" dirty="0"/>
              <a:t> e minor </a:t>
            </a:r>
            <a:r>
              <a:rPr lang="en-GB" b="1" dirty="0" err="1"/>
              <a:t>occupazione</a:t>
            </a:r>
            <a:r>
              <a:rPr lang="en-GB" dirty="0"/>
              <a:t> </a:t>
            </a:r>
            <a:r>
              <a:rPr lang="en-GB" dirty="0" err="1"/>
              <a:t>sia</a:t>
            </a:r>
            <a:r>
              <a:rPr lang="en-GB" dirty="0"/>
              <a:t> del server e </a:t>
            </a:r>
            <a:r>
              <a:rPr lang="en-GB" dirty="0" err="1"/>
              <a:t>sia</a:t>
            </a:r>
            <a:r>
              <a:rPr lang="en-GB" dirty="0"/>
              <a:t> del client; il </a:t>
            </a:r>
            <a:r>
              <a:rPr lang="en-GB" dirty="0" err="1"/>
              <a:t>contraltare</a:t>
            </a:r>
            <a:r>
              <a:rPr lang="en-GB" dirty="0"/>
              <a:t> </a:t>
            </a:r>
            <a:r>
              <a:rPr lang="en-GB" dirty="0" err="1"/>
              <a:t>è</a:t>
            </a:r>
            <a:r>
              <a:rPr lang="en-GB" dirty="0"/>
              <a:t>, </a:t>
            </a:r>
            <a:r>
              <a:rPr lang="en-GB" dirty="0" err="1"/>
              <a:t>però</a:t>
            </a:r>
            <a:r>
              <a:rPr lang="en-GB" dirty="0"/>
              <a:t>, </a:t>
            </a:r>
            <a:r>
              <a:rPr lang="en-GB" dirty="0" err="1"/>
              <a:t>l’impossibilità</a:t>
            </a:r>
            <a:r>
              <a:rPr lang="en-GB" dirty="0"/>
              <a:t> di </a:t>
            </a:r>
            <a:r>
              <a:rPr lang="en-GB" dirty="0" err="1"/>
              <a:t>mantenere</a:t>
            </a:r>
            <a:r>
              <a:rPr lang="en-GB" dirty="0"/>
              <a:t> lo </a:t>
            </a:r>
            <a:r>
              <a:rPr lang="en-GB" dirty="0" err="1"/>
              <a:t>stato</a:t>
            </a:r>
            <a:r>
              <a:rPr lang="en-GB" dirty="0"/>
              <a:t> </a:t>
            </a:r>
            <a:r>
              <a:rPr lang="en-GB" dirty="0" err="1"/>
              <a:t>dell’utente</a:t>
            </a:r>
            <a:r>
              <a:rPr lang="en-GB" dirty="0"/>
              <a:t> </a:t>
            </a:r>
            <a:r>
              <a:rPr lang="en-GB" dirty="0" err="1"/>
              <a:t>tra</a:t>
            </a:r>
            <a:r>
              <a:rPr lang="en-GB" dirty="0"/>
              <a:t> una </a:t>
            </a:r>
            <a:r>
              <a:rPr lang="en-GB" dirty="0" err="1"/>
              <a:t>sessione</a:t>
            </a:r>
            <a:r>
              <a:rPr lang="en-GB" dirty="0"/>
              <a:t> e </a:t>
            </a:r>
            <a:r>
              <a:rPr lang="en-GB" dirty="0" err="1"/>
              <a:t>l’altra</a:t>
            </a:r>
            <a:r>
              <a:rPr lang="en-GB" dirty="0"/>
              <a:t>, </a:t>
            </a:r>
            <a:r>
              <a:rPr lang="en-GB" dirty="0" err="1"/>
              <a:t>ragione</a:t>
            </a:r>
            <a:r>
              <a:rPr lang="en-GB" dirty="0"/>
              <a:t> per cui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 err="1"/>
              <a:t>fatto</a:t>
            </a:r>
            <a:r>
              <a:rPr lang="en-GB" dirty="0"/>
              <a:t> </a:t>
            </a:r>
            <a:r>
              <a:rPr lang="en-GB" dirty="0" err="1"/>
              <a:t>ricorso</a:t>
            </a:r>
            <a:r>
              <a:rPr lang="en-GB" dirty="0"/>
              <a:t> </a:t>
            </a:r>
            <a:r>
              <a:rPr lang="en-GB" dirty="0" err="1"/>
              <a:t>nel</a:t>
            </a:r>
            <a:r>
              <a:rPr lang="en-GB" dirty="0"/>
              <a:t> tempo a </a:t>
            </a:r>
            <a:r>
              <a:rPr lang="en-GB" dirty="0" err="1"/>
              <a:t>sistemi</a:t>
            </a:r>
            <a:r>
              <a:rPr lang="en-GB" dirty="0"/>
              <a:t> </a:t>
            </a:r>
            <a:r>
              <a:rPr lang="en-GB" dirty="0" err="1"/>
              <a:t>alternativi</a:t>
            </a:r>
            <a:r>
              <a:rPr lang="en-GB" dirty="0"/>
              <a:t> e </a:t>
            </a:r>
            <a:r>
              <a:rPr lang="en-GB" dirty="0" err="1"/>
              <a:t>terzi</a:t>
            </a:r>
            <a:r>
              <a:rPr lang="en-GB" dirty="0"/>
              <a:t> come </a:t>
            </a:r>
            <a:r>
              <a:rPr lang="en-GB" dirty="0" err="1"/>
              <a:t>i</a:t>
            </a:r>
            <a:r>
              <a:rPr lang="en-GB" dirty="0"/>
              <a:t> cookie per </a:t>
            </a:r>
            <a:r>
              <a:rPr lang="en-GB" dirty="0" err="1"/>
              <a:t>esempio</a:t>
            </a:r>
            <a:r>
              <a:rPr lang="en-GB" dirty="0"/>
              <a:t>.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697790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30ED9-567A-1C45-8485-5EA61D290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Il modello ISO OSI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EC8E1-A9C2-ED41-A59A-049356F57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62961"/>
            <a:ext cx="10515600" cy="2220164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Il networking non </a:t>
            </a:r>
            <a:r>
              <a:rPr lang="en-GB" dirty="0" err="1"/>
              <a:t>esisterebbe</a:t>
            </a:r>
            <a:r>
              <a:rPr lang="en-GB" dirty="0"/>
              <a:t> senza il </a:t>
            </a:r>
            <a:r>
              <a:rPr lang="en-GB" dirty="0" err="1"/>
              <a:t>modello</a:t>
            </a:r>
            <a:r>
              <a:rPr lang="en-GB" dirty="0"/>
              <a:t> ISO OSI. In informatica,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intende</a:t>
            </a:r>
            <a:r>
              <a:rPr lang="en-GB" dirty="0"/>
              <a:t> un </a:t>
            </a:r>
            <a:r>
              <a:rPr lang="en-GB" dirty="0" err="1"/>
              <a:t>sistema</a:t>
            </a:r>
            <a:r>
              <a:rPr lang="en-GB" dirty="0"/>
              <a:t> di </a:t>
            </a:r>
            <a:r>
              <a:rPr lang="en-GB" dirty="0" err="1"/>
              <a:t>collegamento</a:t>
            </a:r>
            <a:r>
              <a:rPr lang="en-GB" dirty="0"/>
              <a:t> in rete di </a:t>
            </a:r>
            <a:r>
              <a:rPr lang="en-GB" dirty="0" err="1"/>
              <a:t>più</a:t>
            </a:r>
            <a:r>
              <a:rPr lang="en-GB" dirty="0"/>
              <a:t> </a:t>
            </a:r>
            <a:r>
              <a:rPr lang="en-GB" dirty="0" err="1"/>
              <a:t>elaboratori</a:t>
            </a:r>
            <a:r>
              <a:rPr lang="en-GB" dirty="0"/>
              <a:t> e </a:t>
            </a:r>
            <a:r>
              <a:rPr lang="en-GB" dirty="0" err="1"/>
              <a:t>utenti</a:t>
            </a:r>
            <a:r>
              <a:rPr lang="en-GB" dirty="0"/>
              <a:t>, </a:t>
            </a:r>
            <a:r>
              <a:rPr lang="en-GB" dirty="0" err="1"/>
              <a:t>comprendente</a:t>
            </a:r>
            <a:r>
              <a:rPr lang="en-GB" dirty="0"/>
              <a:t> le </a:t>
            </a:r>
            <a:r>
              <a:rPr lang="en-GB" dirty="0" err="1"/>
              <a:t>piattaforme</a:t>
            </a:r>
            <a:r>
              <a:rPr lang="en-GB" dirty="0"/>
              <a:t>,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sistemi</a:t>
            </a:r>
            <a:r>
              <a:rPr lang="en-GB" dirty="0"/>
              <a:t> </a:t>
            </a:r>
            <a:r>
              <a:rPr lang="en-GB" dirty="0" err="1"/>
              <a:t>operativi</a:t>
            </a:r>
            <a:r>
              <a:rPr lang="en-GB" dirty="0"/>
              <a:t>,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protocolli</a:t>
            </a:r>
            <a:r>
              <a:rPr lang="en-GB" dirty="0"/>
              <a:t> e le </a:t>
            </a:r>
            <a:r>
              <a:rPr lang="en-GB" dirty="0" err="1"/>
              <a:t>architetture</a:t>
            </a:r>
            <a:r>
              <a:rPr lang="en-GB" dirty="0"/>
              <a:t> di rete. Una </a:t>
            </a:r>
            <a:r>
              <a:rPr lang="en-GB" dirty="0" err="1"/>
              <a:t>definizione</a:t>
            </a:r>
            <a:r>
              <a:rPr lang="en-GB" dirty="0"/>
              <a:t>, </a:t>
            </a:r>
            <a:r>
              <a:rPr lang="en-GB" dirty="0" err="1"/>
              <a:t>che</a:t>
            </a:r>
            <a:r>
              <a:rPr lang="en-GB" dirty="0"/>
              <a:t> in un primo </a:t>
            </a:r>
            <a:r>
              <a:rPr lang="en-GB" dirty="0" err="1"/>
              <a:t>momento</a:t>
            </a:r>
            <a:r>
              <a:rPr lang="en-GB" dirty="0"/>
              <a:t>, non </a:t>
            </a:r>
            <a:r>
              <a:rPr lang="en-GB" dirty="0" err="1"/>
              <a:t>dovrebbe</a:t>
            </a:r>
            <a:r>
              <a:rPr lang="en-GB" dirty="0"/>
              <a:t> </a:t>
            </a:r>
            <a:r>
              <a:rPr lang="en-GB" dirty="0" err="1"/>
              <a:t>suscitare</a:t>
            </a:r>
            <a:r>
              <a:rPr lang="en-GB" dirty="0"/>
              <a:t> </a:t>
            </a:r>
            <a:r>
              <a:rPr lang="en-GB" dirty="0" err="1"/>
              <a:t>alcun</a:t>
            </a:r>
            <a:r>
              <a:rPr lang="en-GB" dirty="0"/>
              <a:t> </a:t>
            </a:r>
            <a:r>
              <a:rPr lang="en-GB" dirty="0" err="1"/>
              <a:t>dubbio</a:t>
            </a:r>
            <a:r>
              <a:rPr lang="en-GB" dirty="0"/>
              <a:t>, ma…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1018396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6790C-057F-7D4B-BE00-FA0BD103C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Da cosa é composta una richiesta HTTP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2442F-61A4-4F46-BAEC-8B75647CA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err="1"/>
              <a:t>Volendo</a:t>
            </a:r>
            <a:r>
              <a:rPr lang="en-GB" dirty="0"/>
              <a:t> </a:t>
            </a:r>
            <a:r>
              <a:rPr lang="en-GB" dirty="0" err="1"/>
              <a:t>schematizzare</a:t>
            </a:r>
            <a:r>
              <a:rPr lang="en-GB" dirty="0"/>
              <a:t>, una </a:t>
            </a:r>
            <a:r>
              <a:rPr lang="en-GB" b="1" dirty="0" err="1"/>
              <a:t>richiesta</a:t>
            </a:r>
            <a:r>
              <a:rPr lang="en-GB" b="1" dirty="0"/>
              <a:t> HTTP</a:t>
            </a:r>
            <a:r>
              <a:rPr lang="en-GB" dirty="0"/>
              <a:t> </a:t>
            </a:r>
            <a:r>
              <a:rPr lang="en-GB" dirty="0" err="1"/>
              <a:t>contiene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una </a:t>
            </a:r>
            <a:r>
              <a:rPr lang="en-GB" b="1" dirty="0"/>
              <a:t>request line</a:t>
            </a:r>
            <a:r>
              <a:rPr lang="en-GB" dirty="0"/>
              <a:t> con </a:t>
            </a:r>
            <a:r>
              <a:rPr lang="en-GB" dirty="0" err="1"/>
              <a:t>informazioni</a:t>
            </a:r>
            <a:r>
              <a:rPr lang="en-GB" dirty="0"/>
              <a:t> </a:t>
            </a:r>
            <a:r>
              <a:rPr lang="en-GB" dirty="0" err="1"/>
              <a:t>sul</a:t>
            </a:r>
            <a:r>
              <a:rPr lang="en-GB" dirty="0"/>
              <a:t> </a:t>
            </a:r>
            <a:r>
              <a:rPr lang="en-GB" dirty="0" err="1"/>
              <a:t>metodo</a:t>
            </a:r>
            <a:r>
              <a:rPr lang="en-GB" dirty="0"/>
              <a:t> HTTP (GET, POST, </a:t>
            </a:r>
            <a:r>
              <a:rPr lang="en-GB" dirty="0" err="1"/>
              <a:t>ecc</a:t>
            </a:r>
            <a:r>
              <a:rPr lang="en-GB" dirty="0"/>
              <a:t>.) da </a:t>
            </a:r>
            <a:r>
              <a:rPr lang="en-GB" dirty="0" err="1"/>
              <a:t>utilizzare</a:t>
            </a:r>
            <a:r>
              <a:rPr lang="en-GB" dirty="0"/>
              <a:t>;</a:t>
            </a:r>
          </a:p>
          <a:p>
            <a:pPr lvl="1"/>
            <a:r>
              <a:rPr lang="en-GB" dirty="0"/>
              <a:t>un </a:t>
            </a:r>
            <a:r>
              <a:rPr lang="en-GB" b="1" dirty="0"/>
              <a:t>header</a:t>
            </a:r>
            <a:r>
              <a:rPr lang="en-GB" dirty="0"/>
              <a:t> 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specifica</a:t>
            </a:r>
            <a:r>
              <a:rPr lang="en-GB" dirty="0"/>
              <a:t> qual </a:t>
            </a: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 err="1"/>
              <a:t>l’URL</a:t>
            </a:r>
            <a:r>
              <a:rPr lang="en-GB" dirty="0"/>
              <a:t> </a:t>
            </a:r>
            <a:r>
              <a:rPr lang="en-GB" dirty="0" err="1"/>
              <a:t>della</a:t>
            </a:r>
            <a:r>
              <a:rPr lang="en-GB" dirty="0"/>
              <a:t> </a:t>
            </a:r>
            <a:r>
              <a:rPr lang="en-GB" dirty="0" err="1"/>
              <a:t>risorsa</a:t>
            </a:r>
            <a:r>
              <a:rPr lang="en-GB" dirty="0"/>
              <a:t> da </a:t>
            </a:r>
            <a:r>
              <a:rPr lang="en-GB" dirty="0" err="1"/>
              <a:t>raggiungere</a:t>
            </a:r>
            <a:r>
              <a:rPr lang="en-GB" dirty="0"/>
              <a:t>,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versione</a:t>
            </a:r>
            <a:r>
              <a:rPr lang="en-GB" dirty="0"/>
              <a:t> di HTTP </a:t>
            </a:r>
            <a:r>
              <a:rPr lang="en-GB" dirty="0" err="1"/>
              <a:t>utilizzare</a:t>
            </a:r>
            <a:r>
              <a:rPr lang="en-GB" dirty="0"/>
              <a:t> e </a:t>
            </a:r>
            <a:r>
              <a:rPr lang="en-GB" dirty="0" err="1"/>
              <a:t>può</a:t>
            </a:r>
            <a:r>
              <a:rPr lang="en-GB" dirty="0"/>
              <a:t> </a:t>
            </a:r>
            <a:r>
              <a:rPr lang="en-GB" dirty="0" err="1"/>
              <a:t>contenere</a:t>
            </a:r>
            <a:r>
              <a:rPr lang="en-GB" dirty="0"/>
              <a:t> </a:t>
            </a:r>
            <a:r>
              <a:rPr lang="en-GB" dirty="0" err="1"/>
              <a:t>informazioni</a:t>
            </a:r>
            <a:r>
              <a:rPr lang="en-GB" dirty="0"/>
              <a:t> </a:t>
            </a:r>
            <a:r>
              <a:rPr lang="en-GB" dirty="0" err="1"/>
              <a:t>aggiuntive</a:t>
            </a:r>
            <a:r>
              <a:rPr lang="en-GB" dirty="0"/>
              <a:t> </a:t>
            </a:r>
            <a:r>
              <a:rPr lang="en-GB" dirty="0" err="1"/>
              <a:t>sul</a:t>
            </a:r>
            <a:r>
              <a:rPr lang="en-GB" dirty="0"/>
              <a:t> </a:t>
            </a:r>
            <a:r>
              <a:rPr lang="en-GB" dirty="0" err="1"/>
              <a:t>tipo</a:t>
            </a:r>
            <a:r>
              <a:rPr lang="en-GB" dirty="0"/>
              <a:t> di client per </a:t>
            </a:r>
            <a:r>
              <a:rPr lang="en-GB" dirty="0" err="1"/>
              <a:t>esempio</a:t>
            </a:r>
            <a:r>
              <a:rPr lang="en-GB" dirty="0"/>
              <a:t> o </a:t>
            </a:r>
            <a:r>
              <a:rPr lang="en-GB" dirty="0" err="1"/>
              <a:t>sull’utilizzo</a:t>
            </a:r>
            <a:r>
              <a:rPr lang="en-GB" dirty="0"/>
              <a:t> di cookie e di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tipo</a:t>
            </a:r>
            <a:r>
              <a:rPr lang="en-GB" dirty="0"/>
              <a:t> da </a:t>
            </a:r>
            <a:r>
              <a:rPr lang="en-GB" dirty="0" err="1"/>
              <a:t>parte</a:t>
            </a:r>
            <a:r>
              <a:rPr lang="en-GB" dirty="0"/>
              <a:t> </a:t>
            </a:r>
            <a:r>
              <a:rPr lang="en-GB" dirty="0" err="1"/>
              <a:t>dell’utente</a:t>
            </a:r>
            <a:r>
              <a:rPr lang="en-GB" dirty="0"/>
              <a:t>;</a:t>
            </a:r>
          </a:p>
          <a:p>
            <a:pPr lvl="1"/>
            <a:r>
              <a:rPr lang="en-GB" dirty="0"/>
              <a:t>una </a:t>
            </a:r>
            <a:r>
              <a:rPr lang="en-GB" b="1" dirty="0" err="1"/>
              <a:t>riga</a:t>
            </a:r>
            <a:r>
              <a:rPr lang="en-GB" b="1" dirty="0"/>
              <a:t> </a:t>
            </a:r>
            <a:r>
              <a:rPr lang="en-GB" b="1" dirty="0" err="1"/>
              <a:t>vuota</a:t>
            </a:r>
            <a:r>
              <a:rPr lang="en-GB" dirty="0"/>
              <a:t> con due </a:t>
            </a:r>
            <a:r>
              <a:rPr lang="en-GB" b="1" dirty="0" err="1"/>
              <a:t>caratteri</a:t>
            </a:r>
            <a:r>
              <a:rPr lang="en-GB" dirty="0"/>
              <a:t> di carriage return e line feed (</a:t>
            </a:r>
            <a:r>
              <a:rPr lang="en-GB" b="1" dirty="0"/>
              <a:t>CRLF</a:t>
            </a:r>
            <a:r>
              <a:rPr lang="en-GB" dirty="0"/>
              <a:t>);</a:t>
            </a:r>
          </a:p>
          <a:p>
            <a:pPr lvl="1"/>
            <a:r>
              <a:rPr lang="en-GB" dirty="0"/>
              <a:t>un </a:t>
            </a:r>
            <a:r>
              <a:rPr lang="en-GB" dirty="0" err="1"/>
              <a:t>eventuale</a:t>
            </a:r>
            <a:r>
              <a:rPr lang="en-GB" dirty="0"/>
              <a:t> </a:t>
            </a:r>
            <a:r>
              <a:rPr lang="en-GB" dirty="0" err="1"/>
              <a:t>corpo</a:t>
            </a:r>
            <a:r>
              <a:rPr lang="en-GB" dirty="0"/>
              <a:t> del </a:t>
            </a:r>
            <a:r>
              <a:rPr lang="en-GB" dirty="0" err="1"/>
              <a:t>messaggio</a:t>
            </a:r>
            <a:r>
              <a:rPr lang="en-GB" dirty="0"/>
              <a:t> (</a:t>
            </a:r>
            <a:r>
              <a:rPr lang="en-GB" b="1" dirty="0"/>
              <a:t>body</a:t>
            </a:r>
            <a:r>
              <a:rPr lang="en-GB" dirty="0"/>
              <a:t>).</a:t>
            </a:r>
          </a:p>
          <a:p>
            <a:pPr marL="0" indent="0">
              <a:buNone/>
            </a:pP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5182866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4C28C-5473-1F4E-808D-F547718CD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65992"/>
            <a:ext cx="10515600" cy="57109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Il </a:t>
            </a:r>
            <a:r>
              <a:rPr lang="en-GB" b="1" dirty="0" err="1"/>
              <a:t>metodo</a:t>
            </a:r>
            <a:r>
              <a:rPr lang="en-GB" b="1" dirty="0"/>
              <a:t> HTTP</a:t>
            </a:r>
            <a:r>
              <a:rPr lang="en-GB" dirty="0"/>
              <a:t> in </a:t>
            </a:r>
            <a:r>
              <a:rPr lang="en-GB" dirty="0" err="1"/>
              <a:t>particolare</a:t>
            </a:r>
            <a:r>
              <a:rPr lang="en-GB" dirty="0"/>
              <a:t> </a:t>
            </a:r>
            <a:r>
              <a:rPr lang="en-GB" dirty="0" err="1"/>
              <a:t>contiene</a:t>
            </a:r>
            <a:r>
              <a:rPr lang="en-GB" dirty="0"/>
              <a:t> </a:t>
            </a:r>
            <a:r>
              <a:rPr lang="en-GB" dirty="0" err="1"/>
              <a:t>istruzioni</a:t>
            </a:r>
            <a:r>
              <a:rPr lang="en-GB" dirty="0"/>
              <a:t> </a:t>
            </a:r>
            <a:r>
              <a:rPr lang="en-GB" dirty="0" err="1"/>
              <a:t>sul</a:t>
            </a:r>
            <a:r>
              <a:rPr lang="en-GB" dirty="0"/>
              <a:t> </a:t>
            </a:r>
            <a:r>
              <a:rPr lang="en-GB" dirty="0" err="1"/>
              <a:t>tipo</a:t>
            </a:r>
            <a:r>
              <a:rPr lang="en-GB" dirty="0"/>
              <a:t> di </a:t>
            </a:r>
            <a:r>
              <a:rPr lang="en-GB" dirty="0" err="1"/>
              <a:t>interazione</a:t>
            </a:r>
            <a:r>
              <a:rPr lang="en-GB" dirty="0"/>
              <a:t> da </a:t>
            </a:r>
            <a:r>
              <a:rPr lang="en-GB" dirty="0" err="1"/>
              <a:t>stabilire</a:t>
            </a:r>
            <a:r>
              <a:rPr lang="en-GB" dirty="0"/>
              <a:t> </a:t>
            </a:r>
            <a:r>
              <a:rPr lang="en-GB" dirty="0" err="1"/>
              <a:t>tra</a:t>
            </a:r>
            <a:r>
              <a:rPr lang="en-GB" dirty="0"/>
              <a:t> le due </a:t>
            </a:r>
            <a:r>
              <a:rPr lang="en-GB" dirty="0" err="1"/>
              <a:t>risorse</a:t>
            </a:r>
            <a:r>
              <a:rPr lang="en-GB" dirty="0"/>
              <a:t> in rete e, </a:t>
            </a:r>
            <a:r>
              <a:rPr lang="en-GB" dirty="0" err="1"/>
              <a:t>ancora</a:t>
            </a:r>
            <a:r>
              <a:rPr lang="en-GB" dirty="0"/>
              <a:t> </a:t>
            </a:r>
            <a:r>
              <a:rPr lang="en-GB" dirty="0" err="1"/>
              <a:t>meglio</a:t>
            </a:r>
            <a:r>
              <a:rPr lang="en-GB" dirty="0"/>
              <a:t>, </a:t>
            </a:r>
            <a:r>
              <a:rPr lang="en-GB" dirty="0" err="1"/>
              <a:t>sul</a:t>
            </a:r>
            <a:r>
              <a:rPr lang="en-GB" dirty="0"/>
              <a:t> </a:t>
            </a:r>
            <a:r>
              <a:rPr lang="en-GB" dirty="0" err="1"/>
              <a:t>tipo</a:t>
            </a:r>
            <a:r>
              <a:rPr lang="en-GB" dirty="0"/>
              <a:t> di </a:t>
            </a:r>
            <a:r>
              <a:rPr lang="en-GB" dirty="0" err="1"/>
              <a:t>risposta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il client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aspetta</a:t>
            </a:r>
            <a:r>
              <a:rPr lang="en-GB" dirty="0"/>
              <a:t> dal server. Le </a:t>
            </a:r>
            <a:r>
              <a:rPr lang="en-GB" dirty="0" err="1"/>
              <a:t>sigle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possono</a:t>
            </a:r>
            <a:r>
              <a:rPr lang="en-GB" dirty="0"/>
              <a:t> </a:t>
            </a:r>
            <a:r>
              <a:rPr lang="en-GB" dirty="0" err="1"/>
              <a:t>trovare</a:t>
            </a:r>
            <a:r>
              <a:rPr lang="en-GB" dirty="0"/>
              <a:t> </a:t>
            </a:r>
            <a:r>
              <a:rPr lang="en-GB" dirty="0" err="1"/>
              <a:t>nella</a:t>
            </a:r>
            <a:r>
              <a:rPr lang="en-GB" dirty="0"/>
              <a:t> </a:t>
            </a:r>
            <a:r>
              <a:rPr lang="en-GB" dirty="0" err="1"/>
              <a:t>riga</a:t>
            </a:r>
            <a:r>
              <a:rPr lang="en-GB" dirty="0"/>
              <a:t> di </a:t>
            </a:r>
            <a:r>
              <a:rPr lang="en-GB" dirty="0" err="1"/>
              <a:t>richiesta</a:t>
            </a:r>
            <a:r>
              <a:rPr lang="en-GB" dirty="0"/>
              <a:t> e </a:t>
            </a:r>
            <a:r>
              <a:rPr lang="en-GB" dirty="0" err="1"/>
              <a:t>riguardanti</a:t>
            </a:r>
            <a:r>
              <a:rPr lang="en-GB" dirty="0"/>
              <a:t> </a:t>
            </a:r>
            <a:r>
              <a:rPr lang="en-GB" dirty="0" err="1"/>
              <a:t>appunto</a:t>
            </a:r>
            <a:r>
              <a:rPr lang="en-GB" dirty="0"/>
              <a:t> il </a:t>
            </a:r>
            <a:r>
              <a:rPr lang="en-GB" dirty="0" err="1"/>
              <a:t>metodo</a:t>
            </a:r>
            <a:r>
              <a:rPr lang="en-GB" dirty="0"/>
              <a:t> HTTP da </a:t>
            </a:r>
            <a:r>
              <a:rPr lang="en-GB" dirty="0" err="1"/>
              <a:t>utilizzare</a:t>
            </a:r>
            <a:r>
              <a:rPr lang="en-GB" dirty="0"/>
              <a:t> </a:t>
            </a:r>
            <a:r>
              <a:rPr lang="en-GB" dirty="0" err="1"/>
              <a:t>sono</a:t>
            </a:r>
            <a:r>
              <a:rPr lang="en-GB" dirty="0"/>
              <a:t> </a:t>
            </a:r>
            <a:r>
              <a:rPr lang="en-GB" dirty="0" err="1"/>
              <a:t>numerose</a:t>
            </a:r>
            <a:r>
              <a:rPr lang="en-GB" dirty="0"/>
              <a:t>. </a:t>
            </a:r>
            <a:r>
              <a:rPr lang="en-GB" dirty="0" err="1"/>
              <a:t>Tra</a:t>
            </a:r>
            <a:r>
              <a:rPr lang="en-GB" dirty="0"/>
              <a:t> le </a:t>
            </a:r>
            <a:r>
              <a:rPr lang="en-GB" dirty="0" err="1"/>
              <a:t>più</a:t>
            </a:r>
            <a:r>
              <a:rPr lang="en-GB" dirty="0"/>
              <a:t> </a:t>
            </a:r>
            <a:r>
              <a:rPr lang="en-GB" dirty="0" err="1"/>
              <a:t>ricorrenti</a:t>
            </a:r>
            <a:r>
              <a:rPr lang="en-GB" dirty="0"/>
              <a:t> ci </a:t>
            </a:r>
            <a:r>
              <a:rPr lang="en-GB" dirty="0" err="1"/>
              <a:t>sono</a:t>
            </a:r>
            <a:r>
              <a:rPr lang="en-GB" dirty="0"/>
              <a:t> </a:t>
            </a:r>
            <a:r>
              <a:rPr lang="en-GB" dirty="0" err="1"/>
              <a:t>però</a:t>
            </a:r>
            <a:r>
              <a:rPr lang="en-GB" dirty="0"/>
              <a:t>:</a:t>
            </a:r>
          </a:p>
          <a:p>
            <a:pPr marL="0" indent="0">
              <a:buNone/>
            </a:pPr>
            <a:endParaRPr lang="en-GB" dirty="0"/>
          </a:p>
          <a:p>
            <a:pPr lvl="1"/>
            <a:r>
              <a:rPr lang="en-GB" dirty="0"/>
              <a:t>“</a:t>
            </a:r>
            <a:r>
              <a:rPr lang="en-GB" b="1" dirty="0"/>
              <a:t>GET</a:t>
            </a:r>
            <a:r>
              <a:rPr lang="en-GB" dirty="0"/>
              <a:t>” </a:t>
            </a:r>
            <a:r>
              <a:rPr lang="en-GB" dirty="0" err="1"/>
              <a:t>che</a:t>
            </a:r>
            <a:r>
              <a:rPr lang="en-GB" dirty="0"/>
              <a:t> indica la </a:t>
            </a:r>
            <a:r>
              <a:rPr lang="en-GB" dirty="0" err="1"/>
              <a:t>necessità</a:t>
            </a:r>
            <a:r>
              <a:rPr lang="en-GB" dirty="0"/>
              <a:t> di </a:t>
            </a:r>
            <a:r>
              <a:rPr lang="en-GB" dirty="0" err="1"/>
              <a:t>ottenere</a:t>
            </a:r>
            <a:r>
              <a:rPr lang="en-GB" dirty="0"/>
              <a:t> il </a:t>
            </a:r>
            <a:r>
              <a:rPr lang="en-GB" dirty="0" err="1"/>
              <a:t>contenuto</a:t>
            </a:r>
            <a:r>
              <a:rPr lang="en-GB" dirty="0"/>
              <a:t> </a:t>
            </a:r>
            <a:r>
              <a:rPr lang="en-GB" dirty="0" err="1"/>
              <a:t>della</a:t>
            </a:r>
            <a:r>
              <a:rPr lang="en-GB" dirty="0"/>
              <a:t> </a:t>
            </a:r>
            <a:r>
              <a:rPr lang="en-GB" dirty="0" err="1"/>
              <a:t>risorsa</a:t>
            </a:r>
            <a:r>
              <a:rPr lang="en-GB" dirty="0"/>
              <a:t> in </a:t>
            </a:r>
            <a:r>
              <a:rPr lang="en-GB" dirty="0" err="1"/>
              <a:t>questione</a:t>
            </a:r>
            <a:r>
              <a:rPr lang="en-GB" dirty="0"/>
              <a:t> (il </a:t>
            </a:r>
            <a:r>
              <a:rPr lang="en-GB" dirty="0" err="1"/>
              <a:t>caricamento</a:t>
            </a:r>
            <a:r>
              <a:rPr lang="en-GB" dirty="0"/>
              <a:t> in </a:t>
            </a:r>
            <a:r>
              <a:rPr lang="en-GB" dirty="0" err="1"/>
              <a:t>tutte</a:t>
            </a:r>
            <a:r>
              <a:rPr lang="en-GB" dirty="0"/>
              <a:t> le sue parti </a:t>
            </a:r>
            <a:r>
              <a:rPr lang="en-GB" dirty="0" err="1"/>
              <a:t>della</a:t>
            </a:r>
            <a:r>
              <a:rPr lang="en-GB" dirty="0"/>
              <a:t> </a:t>
            </a:r>
            <a:r>
              <a:rPr lang="en-GB" dirty="0" err="1"/>
              <a:t>pagina</a:t>
            </a:r>
            <a:r>
              <a:rPr lang="en-GB" dirty="0"/>
              <a:t> web, per </a:t>
            </a:r>
            <a:r>
              <a:rPr lang="en-GB" dirty="0" err="1"/>
              <a:t>esempio</a:t>
            </a:r>
            <a:r>
              <a:rPr lang="en-GB" dirty="0"/>
              <a:t>);</a:t>
            </a:r>
          </a:p>
          <a:p>
            <a:pPr lvl="1"/>
            <a:r>
              <a:rPr lang="en-GB" dirty="0"/>
              <a:t>“</a:t>
            </a:r>
            <a:r>
              <a:rPr lang="en-GB" b="1" dirty="0"/>
              <a:t>HEAD</a:t>
            </a:r>
            <a:r>
              <a:rPr lang="en-GB" dirty="0"/>
              <a:t>”  </a:t>
            </a:r>
            <a:r>
              <a:rPr lang="en-GB" dirty="0" err="1"/>
              <a:t>che</a:t>
            </a:r>
            <a:r>
              <a:rPr lang="en-GB" dirty="0"/>
              <a:t> indica di </a:t>
            </a:r>
            <a:r>
              <a:rPr lang="en-GB" dirty="0" err="1"/>
              <a:t>leggere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soli </a:t>
            </a:r>
            <a:r>
              <a:rPr lang="en-GB" dirty="0" err="1"/>
              <a:t>dati</a:t>
            </a:r>
            <a:r>
              <a:rPr lang="en-GB" dirty="0"/>
              <a:t> </a:t>
            </a:r>
            <a:r>
              <a:rPr lang="en-GB" dirty="0" err="1"/>
              <a:t>contenuti</a:t>
            </a:r>
            <a:r>
              <a:rPr lang="en-GB" dirty="0"/>
              <a:t> </a:t>
            </a:r>
            <a:r>
              <a:rPr lang="en-GB" dirty="0" err="1"/>
              <a:t>nell’header</a:t>
            </a:r>
            <a:r>
              <a:rPr lang="en-GB" dirty="0"/>
              <a:t> (</a:t>
            </a:r>
            <a:r>
              <a:rPr lang="en-GB" dirty="0" err="1"/>
              <a:t>perché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ha </a:t>
            </a:r>
            <a:r>
              <a:rPr lang="en-GB" dirty="0" err="1"/>
              <a:t>bisogno</a:t>
            </a:r>
            <a:r>
              <a:rPr lang="en-GB" dirty="0"/>
              <a:t> di </a:t>
            </a:r>
            <a:r>
              <a:rPr lang="en-GB" dirty="0" err="1"/>
              <a:t>verificare</a:t>
            </a:r>
            <a:r>
              <a:rPr lang="en-GB" dirty="0"/>
              <a:t>, per </a:t>
            </a:r>
            <a:r>
              <a:rPr lang="en-GB" dirty="0" err="1"/>
              <a:t>esempio</a:t>
            </a:r>
            <a:r>
              <a:rPr lang="en-GB" dirty="0"/>
              <a:t>, la data in cui un </a:t>
            </a:r>
            <a:r>
              <a:rPr lang="en-GB" dirty="0" err="1"/>
              <a:t>determinato</a:t>
            </a:r>
            <a:r>
              <a:rPr lang="en-GB" dirty="0"/>
              <a:t> file </a:t>
            </a: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 err="1"/>
              <a:t>stato</a:t>
            </a:r>
            <a:r>
              <a:rPr lang="en-GB" dirty="0"/>
              <a:t> </a:t>
            </a:r>
            <a:r>
              <a:rPr lang="en-GB" dirty="0" err="1"/>
              <a:t>modificato</a:t>
            </a:r>
            <a:r>
              <a:rPr lang="en-GB" dirty="0"/>
              <a:t>);</a:t>
            </a:r>
          </a:p>
          <a:p>
            <a:pPr lvl="1"/>
            <a:r>
              <a:rPr lang="en-GB" dirty="0"/>
              <a:t>“</a:t>
            </a:r>
            <a:r>
              <a:rPr lang="en-GB" b="1" dirty="0"/>
              <a:t>POST</a:t>
            </a:r>
            <a:r>
              <a:rPr lang="en-GB" dirty="0"/>
              <a:t>”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 err="1"/>
              <a:t>utilizzato</a:t>
            </a:r>
            <a:r>
              <a:rPr lang="en-GB" dirty="0"/>
              <a:t> per </a:t>
            </a:r>
            <a:r>
              <a:rPr lang="en-GB" dirty="0" err="1"/>
              <a:t>segnalare</a:t>
            </a:r>
            <a:r>
              <a:rPr lang="en-GB" dirty="0"/>
              <a:t> </a:t>
            </a:r>
            <a:r>
              <a:rPr lang="en-GB" dirty="0" err="1"/>
              <a:t>l’invio</a:t>
            </a:r>
            <a:r>
              <a:rPr lang="en-GB" dirty="0"/>
              <a:t> di </a:t>
            </a:r>
            <a:r>
              <a:rPr lang="en-GB" dirty="0" err="1"/>
              <a:t>informazioni</a:t>
            </a:r>
            <a:r>
              <a:rPr lang="en-GB" dirty="0"/>
              <a:t> al server da </a:t>
            </a:r>
            <a:r>
              <a:rPr lang="en-GB" dirty="0" err="1"/>
              <a:t>parte</a:t>
            </a:r>
            <a:r>
              <a:rPr lang="en-GB" dirty="0"/>
              <a:t> del </a:t>
            </a:r>
            <a:r>
              <a:rPr lang="en-GB" dirty="0" err="1"/>
              <a:t>cliente</a:t>
            </a:r>
            <a:r>
              <a:rPr lang="en-GB" dirty="0"/>
              <a:t> (come </a:t>
            </a:r>
            <a:r>
              <a:rPr lang="en-GB" dirty="0" err="1"/>
              <a:t>avviene</a:t>
            </a:r>
            <a:r>
              <a:rPr lang="en-GB" dirty="0"/>
              <a:t> </a:t>
            </a:r>
            <a:r>
              <a:rPr lang="en-GB" dirty="0" err="1"/>
              <a:t>quando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compila</a:t>
            </a:r>
            <a:r>
              <a:rPr lang="en-GB" dirty="0"/>
              <a:t> un form o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effettua</a:t>
            </a:r>
            <a:r>
              <a:rPr lang="en-GB" dirty="0"/>
              <a:t> un login </a:t>
            </a:r>
            <a:r>
              <a:rPr lang="en-GB" dirty="0" err="1"/>
              <a:t>digitando</a:t>
            </a:r>
            <a:r>
              <a:rPr lang="en-GB" dirty="0"/>
              <a:t> username e password).</a:t>
            </a:r>
          </a:p>
          <a:p>
            <a:pPr marL="0" indent="0">
              <a:buNone/>
            </a:pP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13959172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A3832-9841-3846-92BD-FC7AB27AD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Ed invece una risposta da cosa é composta?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5AA7D-A16C-F045-921B-44C0874E79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In </a:t>
            </a:r>
            <a:r>
              <a:rPr lang="en-GB" dirty="0" err="1"/>
              <a:t>maniera</a:t>
            </a:r>
            <a:r>
              <a:rPr lang="en-GB" dirty="0"/>
              <a:t> per </a:t>
            </a:r>
            <a:r>
              <a:rPr lang="en-GB" dirty="0" err="1"/>
              <a:t>molti</a:t>
            </a:r>
            <a:r>
              <a:rPr lang="en-GB" dirty="0"/>
              <a:t> </a:t>
            </a:r>
            <a:r>
              <a:rPr lang="en-GB" dirty="0" err="1"/>
              <a:t>versi</a:t>
            </a:r>
            <a:r>
              <a:rPr lang="en-GB" dirty="0"/>
              <a:t> </a:t>
            </a:r>
            <a:r>
              <a:rPr lang="en-GB" dirty="0" err="1"/>
              <a:t>speculare</a:t>
            </a:r>
            <a:r>
              <a:rPr lang="en-GB" dirty="0"/>
              <a:t>, un </a:t>
            </a:r>
            <a:r>
              <a:rPr lang="en-GB" b="1" dirty="0" err="1"/>
              <a:t>messaggio</a:t>
            </a:r>
            <a:r>
              <a:rPr lang="en-GB" b="1" dirty="0"/>
              <a:t> di </a:t>
            </a:r>
            <a:r>
              <a:rPr lang="en-GB" b="1" dirty="0" err="1"/>
              <a:t>risposta</a:t>
            </a:r>
            <a:r>
              <a:rPr lang="en-GB" b="1" dirty="0"/>
              <a:t> HTTP</a:t>
            </a:r>
            <a:r>
              <a:rPr lang="en-GB" dirty="0"/>
              <a:t> </a:t>
            </a:r>
            <a:r>
              <a:rPr lang="en-GB" dirty="0" err="1"/>
              <a:t>contiene</a:t>
            </a:r>
            <a:r>
              <a:rPr lang="en-GB" dirty="0"/>
              <a:t>:</a:t>
            </a:r>
          </a:p>
          <a:p>
            <a:pPr marL="0" indent="0">
              <a:buNone/>
            </a:pPr>
            <a:endParaRPr lang="en-GB" dirty="0"/>
          </a:p>
          <a:p>
            <a:pPr lvl="1"/>
            <a:r>
              <a:rPr lang="en-GB" dirty="0"/>
              <a:t>una </a:t>
            </a:r>
            <a:r>
              <a:rPr lang="en-GB" b="1" dirty="0" err="1"/>
              <a:t>riga</a:t>
            </a:r>
            <a:r>
              <a:rPr lang="en-GB" b="1" dirty="0"/>
              <a:t> di </a:t>
            </a:r>
            <a:r>
              <a:rPr lang="en-GB" b="1" dirty="0" err="1"/>
              <a:t>stato</a:t>
            </a:r>
            <a:r>
              <a:rPr lang="en-GB" dirty="0"/>
              <a:t>;</a:t>
            </a:r>
          </a:p>
          <a:p>
            <a:pPr lvl="1"/>
            <a:r>
              <a:rPr lang="en-GB" dirty="0"/>
              <a:t>un </a:t>
            </a:r>
            <a:r>
              <a:rPr lang="en-GB" b="1" dirty="0"/>
              <a:t>header</a:t>
            </a:r>
            <a:r>
              <a:rPr lang="en-GB" dirty="0"/>
              <a:t>;</a:t>
            </a:r>
          </a:p>
          <a:p>
            <a:pPr lvl="1"/>
            <a:r>
              <a:rPr lang="en-GB" dirty="0"/>
              <a:t>una </a:t>
            </a:r>
            <a:r>
              <a:rPr lang="en-GB" b="1" dirty="0" err="1"/>
              <a:t>riga</a:t>
            </a:r>
            <a:r>
              <a:rPr lang="en-GB" b="1" dirty="0"/>
              <a:t> </a:t>
            </a:r>
            <a:r>
              <a:rPr lang="en-GB" b="1" dirty="0" err="1"/>
              <a:t>vuota</a:t>
            </a:r>
            <a:r>
              <a:rPr lang="en-GB" b="1" dirty="0"/>
              <a:t> </a:t>
            </a:r>
            <a:r>
              <a:rPr lang="en-GB" dirty="0"/>
              <a:t>con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caratteri</a:t>
            </a:r>
            <a:r>
              <a:rPr lang="en-GB" dirty="0"/>
              <a:t> </a:t>
            </a:r>
            <a:r>
              <a:rPr lang="en-GB" b="1" dirty="0"/>
              <a:t>CRLF</a:t>
            </a:r>
            <a:r>
              <a:rPr lang="en-GB" dirty="0"/>
              <a:t>;</a:t>
            </a:r>
          </a:p>
          <a:p>
            <a:pPr lvl="1"/>
            <a:r>
              <a:rPr lang="en-GB" dirty="0"/>
              <a:t>un </a:t>
            </a:r>
            <a:r>
              <a:rPr lang="en-GB" b="1" dirty="0"/>
              <a:t>body</a:t>
            </a:r>
            <a:r>
              <a:rPr lang="en-GB" dirty="0"/>
              <a:t>.</a:t>
            </a:r>
          </a:p>
          <a:p>
            <a:pPr marL="457200" lvl="1" indent="0">
              <a:buNone/>
            </a:pP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16008634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C7CFC-9D3F-3F4E-AA2B-36169AABF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Gli stati HTTP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DDF1A9-ED5E-5448-9F17-35385A9093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 err="1"/>
              <a:t>Gli</a:t>
            </a:r>
            <a:r>
              <a:rPr lang="en-GB" dirty="0"/>
              <a:t> status HTTP, </a:t>
            </a:r>
            <a:r>
              <a:rPr lang="en-GB" dirty="0" err="1"/>
              <a:t>visualizzati</a:t>
            </a:r>
            <a:r>
              <a:rPr lang="en-GB" dirty="0"/>
              <a:t> come </a:t>
            </a:r>
            <a:r>
              <a:rPr lang="en-GB" dirty="0" err="1"/>
              <a:t>primissima</a:t>
            </a:r>
            <a:r>
              <a:rPr lang="en-GB" dirty="0"/>
              <a:t> </a:t>
            </a:r>
            <a:r>
              <a:rPr lang="en-GB" dirty="0" err="1"/>
              <a:t>informazione</a:t>
            </a:r>
            <a:r>
              <a:rPr lang="en-GB" dirty="0"/>
              <a:t> </a:t>
            </a:r>
            <a:r>
              <a:rPr lang="en-GB" dirty="0" err="1"/>
              <a:t>nella</a:t>
            </a:r>
            <a:r>
              <a:rPr lang="en-GB" dirty="0"/>
              <a:t> </a:t>
            </a:r>
            <a:r>
              <a:rPr lang="en-GB" dirty="0" err="1"/>
              <a:t>riga</a:t>
            </a:r>
            <a:r>
              <a:rPr lang="en-GB" dirty="0"/>
              <a:t> di </a:t>
            </a:r>
            <a:r>
              <a:rPr lang="en-GB" dirty="0" err="1"/>
              <a:t>stato</a:t>
            </a:r>
            <a:r>
              <a:rPr lang="en-GB" dirty="0"/>
              <a:t>, </a:t>
            </a:r>
            <a:r>
              <a:rPr lang="en-GB" dirty="0" err="1"/>
              <a:t>sono</a:t>
            </a:r>
            <a:r>
              <a:rPr lang="en-GB" dirty="0"/>
              <a:t> </a:t>
            </a:r>
            <a:r>
              <a:rPr lang="en-GB" dirty="0" err="1"/>
              <a:t>codici</a:t>
            </a:r>
            <a:r>
              <a:rPr lang="en-GB" dirty="0"/>
              <a:t> di </a:t>
            </a:r>
            <a:r>
              <a:rPr lang="en-GB" dirty="0" err="1"/>
              <a:t>tre</a:t>
            </a:r>
            <a:r>
              <a:rPr lang="en-GB" dirty="0"/>
              <a:t> </a:t>
            </a:r>
            <a:r>
              <a:rPr lang="en-GB" dirty="0" err="1"/>
              <a:t>cifre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indicano</a:t>
            </a:r>
            <a:r>
              <a:rPr lang="en-GB" dirty="0"/>
              <a:t> </a:t>
            </a:r>
            <a:r>
              <a:rPr lang="en-GB" dirty="0" err="1"/>
              <a:t>appunto</a:t>
            </a:r>
            <a:r>
              <a:rPr lang="en-GB" dirty="0"/>
              <a:t> lo </a:t>
            </a:r>
            <a:r>
              <a:rPr lang="en-GB" dirty="0" err="1"/>
              <a:t>stato</a:t>
            </a:r>
            <a:r>
              <a:rPr lang="en-GB" dirty="0"/>
              <a:t> di </a:t>
            </a:r>
            <a:r>
              <a:rPr lang="en-GB" dirty="0" err="1"/>
              <a:t>avanzamento</a:t>
            </a:r>
            <a:r>
              <a:rPr lang="en-GB" dirty="0"/>
              <a:t> </a:t>
            </a:r>
            <a:r>
              <a:rPr lang="en-GB" dirty="0" err="1"/>
              <a:t>della</a:t>
            </a:r>
            <a:r>
              <a:rPr lang="en-GB" dirty="0"/>
              <a:t> </a:t>
            </a:r>
            <a:r>
              <a:rPr lang="en-GB" dirty="0" err="1"/>
              <a:t>risposta</a:t>
            </a:r>
            <a:r>
              <a:rPr lang="en-GB" dirty="0"/>
              <a:t> da </a:t>
            </a:r>
            <a:r>
              <a:rPr lang="en-GB" dirty="0" err="1"/>
              <a:t>parte</a:t>
            </a:r>
            <a:r>
              <a:rPr lang="en-GB" dirty="0"/>
              <a:t> del server. </a:t>
            </a:r>
          </a:p>
          <a:p>
            <a:pPr marL="0" indent="0">
              <a:buNone/>
            </a:pPr>
            <a:r>
              <a:rPr lang="en-GB" dirty="0"/>
              <a:t>La </a:t>
            </a:r>
            <a:r>
              <a:rPr lang="en-GB" dirty="0" err="1"/>
              <a:t>cifra</a:t>
            </a:r>
            <a:r>
              <a:rPr lang="en-GB" dirty="0"/>
              <a:t> </a:t>
            </a:r>
            <a:r>
              <a:rPr lang="en-GB" dirty="0" err="1"/>
              <a:t>iniziale</a:t>
            </a:r>
            <a:r>
              <a:rPr lang="en-GB" dirty="0"/>
              <a:t>, in </a:t>
            </a:r>
            <a:r>
              <a:rPr lang="en-GB" dirty="0" err="1"/>
              <a:t>particolare</a:t>
            </a:r>
            <a:r>
              <a:rPr lang="en-GB" dirty="0"/>
              <a:t>, </a:t>
            </a:r>
            <a:r>
              <a:rPr lang="en-GB" dirty="0" err="1"/>
              <a:t>identifica</a:t>
            </a:r>
            <a:r>
              <a:rPr lang="en-GB" dirty="0"/>
              <a:t> </a:t>
            </a:r>
            <a:r>
              <a:rPr lang="en-GB" dirty="0" err="1"/>
              <a:t>diversi</a:t>
            </a:r>
            <a:r>
              <a:rPr lang="en-GB" dirty="0"/>
              <a:t> tipi di </a:t>
            </a:r>
            <a:r>
              <a:rPr lang="en-GB" dirty="0" err="1"/>
              <a:t>messaggi</a:t>
            </a:r>
            <a:r>
              <a:rPr lang="en-GB" dirty="0"/>
              <a:t> da </a:t>
            </a:r>
            <a:r>
              <a:rPr lang="en-GB" dirty="0" err="1"/>
              <a:t>rivolgere</a:t>
            </a:r>
            <a:r>
              <a:rPr lang="en-GB" dirty="0"/>
              <a:t> al client. Se </a:t>
            </a:r>
            <a:r>
              <a:rPr lang="en-GB" dirty="0" err="1"/>
              <a:t>è</a:t>
            </a:r>
            <a:r>
              <a:rPr lang="en-GB" dirty="0"/>
              <a:t> un “2” </a:t>
            </a:r>
            <a:r>
              <a:rPr lang="en-GB" dirty="0" err="1"/>
              <a:t>significa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la </a:t>
            </a:r>
            <a:r>
              <a:rPr lang="en-GB" dirty="0" err="1"/>
              <a:t>richiesta</a:t>
            </a:r>
            <a:r>
              <a:rPr lang="en-GB" dirty="0"/>
              <a:t> </a:t>
            </a:r>
            <a:r>
              <a:rPr lang="en-GB" dirty="0" err="1"/>
              <a:t>dell’ultimo</a:t>
            </a:r>
            <a:r>
              <a:rPr lang="en-GB" dirty="0"/>
              <a:t> </a:t>
            </a: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 err="1"/>
              <a:t>stata</a:t>
            </a:r>
            <a:r>
              <a:rPr lang="en-GB" dirty="0"/>
              <a:t> </a:t>
            </a:r>
            <a:r>
              <a:rPr lang="en-GB" dirty="0" err="1"/>
              <a:t>eseguita</a:t>
            </a:r>
            <a:r>
              <a:rPr lang="en-GB" dirty="0"/>
              <a:t> con </a:t>
            </a:r>
            <a:r>
              <a:rPr lang="en-GB" dirty="0" err="1"/>
              <a:t>successo</a:t>
            </a:r>
            <a:r>
              <a:rPr lang="en-GB" dirty="0"/>
              <a:t>. Se </a:t>
            </a:r>
            <a:r>
              <a:rPr lang="en-GB" dirty="0" err="1"/>
              <a:t>è</a:t>
            </a:r>
            <a:r>
              <a:rPr lang="en-GB" dirty="0"/>
              <a:t> un “1” o un “3” il </a:t>
            </a:r>
            <a:r>
              <a:rPr lang="en-GB" dirty="0" err="1"/>
              <a:t>messaggio</a:t>
            </a:r>
            <a:r>
              <a:rPr lang="en-GB" dirty="0"/>
              <a:t> di </a:t>
            </a:r>
            <a:r>
              <a:rPr lang="en-GB" dirty="0" err="1"/>
              <a:t>risposta</a:t>
            </a:r>
            <a:r>
              <a:rPr lang="en-GB" dirty="0"/>
              <a:t> </a:t>
            </a:r>
            <a:r>
              <a:rPr lang="en-GB" dirty="0" err="1"/>
              <a:t>intende</a:t>
            </a:r>
            <a:r>
              <a:rPr lang="en-GB" dirty="0"/>
              <a:t> </a:t>
            </a:r>
            <a:r>
              <a:rPr lang="en-GB" dirty="0" err="1"/>
              <a:t>fornire</a:t>
            </a:r>
            <a:r>
              <a:rPr lang="en-GB" dirty="0"/>
              <a:t> al </a:t>
            </a:r>
            <a:r>
              <a:rPr lang="en-GB" dirty="0" err="1"/>
              <a:t>cliente</a:t>
            </a:r>
            <a:r>
              <a:rPr lang="en-GB" dirty="0"/>
              <a:t> </a:t>
            </a:r>
            <a:r>
              <a:rPr lang="en-GB" dirty="0" err="1"/>
              <a:t>delle</a:t>
            </a:r>
            <a:r>
              <a:rPr lang="en-GB" dirty="0"/>
              <a:t> </a:t>
            </a:r>
            <a:r>
              <a:rPr lang="en-GB" dirty="0" err="1"/>
              <a:t>informazioni</a:t>
            </a:r>
            <a:r>
              <a:rPr lang="en-GB" dirty="0"/>
              <a:t>, </a:t>
            </a:r>
            <a:r>
              <a:rPr lang="en-GB" dirty="0" err="1"/>
              <a:t>quali</a:t>
            </a:r>
            <a:r>
              <a:rPr lang="en-GB" dirty="0"/>
              <a:t> </a:t>
            </a:r>
            <a:r>
              <a:rPr lang="en-GB" dirty="0" err="1"/>
              <a:t>l’avvenuto</a:t>
            </a:r>
            <a:r>
              <a:rPr lang="en-GB" dirty="0"/>
              <a:t> </a:t>
            </a:r>
            <a:r>
              <a:rPr lang="en-GB" dirty="0" err="1"/>
              <a:t>reindirizzamento</a:t>
            </a:r>
            <a:r>
              <a:rPr lang="en-GB" dirty="0"/>
              <a:t> per </a:t>
            </a:r>
            <a:r>
              <a:rPr lang="en-GB" dirty="0" err="1"/>
              <a:t>esempio</a:t>
            </a:r>
            <a:r>
              <a:rPr lang="en-GB" dirty="0"/>
              <a:t>: </a:t>
            </a:r>
            <a:r>
              <a:rPr lang="en-GB" dirty="0" err="1"/>
              <a:t>l’HTTP</a:t>
            </a:r>
            <a:r>
              <a:rPr lang="en-GB" dirty="0"/>
              <a:t> status </a:t>
            </a:r>
            <a:r>
              <a:rPr lang="en-GB" dirty="0" err="1"/>
              <a:t>più</a:t>
            </a:r>
            <a:r>
              <a:rPr lang="en-GB" dirty="0"/>
              <a:t> </a:t>
            </a:r>
            <a:r>
              <a:rPr lang="en-GB" dirty="0" err="1"/>
              <a:t>comune</a:t>
            </a:r>
            <a:r>
              <a:rPr lang="en-GB" dirty="0"/>
              <a:t> </a:t>
            </a:r>
            <a:r>
              <a:rPr lang="en-GB" dirty="0" err="1"/>
              <a:t>è</a:t>
            </a:r>
            <a:r>
              <a:rPr lang="en-GB" dirty="0"/>
              <a:t> in </a:t>
            </a:r>
            <a:r>
              <a:rPr lang="en-GB" dirty="0" err="1"/>
              <a:t>questo</a:t>
            </a:r>
            <a:r>
              <a:rPr lang="en-GB" dirty="0"/>
              <a:t> senso il 301 </a:t>
            </a:r>
            <a:r>
              <a:rPr lang="en-GB" dirty="0" err="1"/>
              <a:t>che</a:t>
            </a:r>
            <a:r>
              <a:rPr lang="en-GB" dirty="0"/>
              <a:t> indica il </a:t>
            </a:r>
            <a:r>
              <a:rPr lang="en-GB" dirty="0" err="1"/>
              <a:t>reindirizzamento</a:t>
            </a:r>
            <a:r>
              <a:rPr lang="en-GB" dirty="0"/>
              <a:t> verso una </a:t>
            </a:r>
            <a:r>
              <a:rPr lang="en-GB" dirty="0" err="1"/>
              <a:t>risorsa</a:t>
            </a:r>
            <a:r>
              <a:rPr lang="en-GB" dirty="0"/>
              <a:t> web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 err="1"/>
              <a:t>stata</a:t>
            </a:r>
            <a:r>
              <a:rPr lang="en-GB" dirty="0"/>
              <a:t> </a:t>
            </a:r>
            <a:r>
              <a:rPr lang="en-GB" dirty="0" err="1"/>
              <a:t>spostata</a:t>
            </a:r>
            <a:r>
              <a:rPr lang="en-GB" dirty="0"/>
              <a:t> da un </a:t>
            </a:r>
            <a:r>
              <a:rPr lang="en-GB" dirty="0" err="1"/>
              <a:t>indirizzo</a:t>
            </a:r>
            <a:r>
              <a:rPr lang="en-GB" dirty="0"/>
              <a:t> </a:t>
            </a:r>
            <a:r>
              <a:rPr lang="en-GB" dirty="0" err="1"/>
              <a:t>all’altro</a:t>
            </a:r>
            <a:r>
              <a:rPr lang="en-GB" dirty="0"/>
              <a:t>. </a:t>
            </a:r>
          </a:p>
          <a:p>
            <a:pPr marL="0" indent="0">
              <a:buNone/>
            </a:pPr>
            <a:r>
              <a:rPr lang="en-GB" dirty="0" err="1"/>
              <a:t>Quando</a:t>
            </a:r>
            <a:r>
              <a:rPr lang="en-GB" dirty="0"/>
              <a:t> la prima </a:t>
            </a:r>
            <a:r>
              <a:rPr lang="en-GB" dirty="0" err="1"/>
              <a:t>cifra</a:t>
            </a:r>
            <a:r>
              <a:rPr lang="en-GB" dirty="0"/>
              <a:t> </a:t>
            </a:r>
            <a:r>
              <a:rPr lang="en-GB" dirty="0" err="1"/>
              <a:t>è</a:t>
            </a:r>
            <a:r>
              <a:rPr lang="en-GB" dirty="0"/>
              <a:t>, </a:t>
            </a:r>
            <a:r>
              <a:rPr lang="en-GB" dirty="0" err="1"/>
              <a:t>infine</a:t>
            </a:r>
            <a:r>
              <a:rPr lang="en-GB" dirty="0"/>
              <a:t>, un “4” o un “5” il </a:t>
            </a:r>
            <a:r>
              <a:rPr lang="en-GB" dirty="0" err="1"/>
              <a:t>messaggio</a:t>
            </a:r>
            <a:r>
              <a:rPr lang="en-GB" dirty="0"/>
              <a:t> di </a:t>
            </a:r>
            <a:r>
              <a:rPr lang="en-GB" dirty="0" err="1"/>
              <a:t>risposta</a:t>
            </a:r>
            <a:r>
              <a:rPr lang="en-GB" dirty="0"/>
              <a:t> </a:t>
            </a:r>
            <a:r>
              <a:rPr lang="en-GB" dirty="0" err="1"/>
              <a:t>segnala</a:t>
            </a:r>
            <a:r>
              <a:rPr lang="en-GB" dirty="0"/>
              <a:t> </a:t>
            </a:r>
            <a:r>
              <a:rPr lang="en-GB" dirty="0" err="1"/>
              <a:t>degli</a:t>
            </a:r>
            <a:r>
              <a:rPr lang="en-GB" dirty="0"/>
              <a:t> </a:t>
            </a:r>
            <a:r>
              <a:rPr lang="en-GB" dirty="0" err="1"/>
              <a:t>errori</a:t>
            </a:r>
            <a:r>
              <a:rPr lang="en-GB" dirty="0"/>
              <a:t> HTTP: da </a:t>
            </a:r>
            <a:r>
              <a:rPr lang="en-GB" dirty="0" err="1"/>
              <a:t>parte</a:t>
            </a:r>
            <a:r>
              <a:rPr lang="en-GB" dirty="0"/>
              <a:t> del client </a:t>
            </a:r>
            <a:r>
              <a:rPr lang="en-GB" dirty="0" err="1"/>
              <a:t>nel</a:t>
            </a:r>
            <a:r>
              <a:rPr lang="en-GB" dirty="0"/>
              <a:t> primo </a:t>
            </a:r>
            <a:r>
              <a:rPr lang="en-GB" dirty="0" err="1"/>
              <a:t>caso</a:t>
            </a:r>
            <a:r>
              <a:rPr lang="en-GB" dirty="0"/>
              <a:t>, </a:t>
            </a:r>
            <a:r>
              <a:rPr lang="en-GB" dirty="0" err="1"/>
              <a:t>quando</a:t>
            </a:r>
            <a:r>
              <a:rPr lang="en-GB" dirty="0"/>
              <a:t> per </a:t>
            </a:r>
            <a:r>
              <a:rPr lang="en-GB" dirty="0" err="1"/>
              <a:t>esempio</a:t>
            </a:r>
            <a:r>
              <a:rPr lang="en-GB" dirty="0"/>
              <a:t> </a:t>
            </a: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 err="1"/>
              <a:t>stato</a:t>
            </a:r>
            <a:r>
              <a:rPr lang="en-GB" dirty="0"/>
              <a:t> </a:t>
            </a:r>
            <a:r>
              <a:rPr lang="en-GB" dirty="0" err="1"/>
              <a:t>digitato</a:t>
            </a:r>
            <a:r>
              <a:rPr lang="en-GB" dirty="0"/>
              <a:t> un URL </a:t>
            </a:r>
            <a:r>
              <a:rPr lang="en-GB" dirty="0" err="1"/>
              <a:t>sbagliato</a:t>
            </a:r>
            <a:r>
              <a:rPr lang="en-GB" dirty="0"/>
              <a:t> o </a:t>
            </a:r>
            <a:r>
              <a:rPr lang="en-GB" dirty="0" err="1"/>
              <a:t>che</a:t>
            </a:r>
            <a:r>
              <a:rPr lang="en-GB" dirty="0"/>
              <a:t> non </a:t>
            </a:r>
            <a:r>
              <a:rPr lang="en-GB" dirty="0" err="1"/>
              <a:t>esiste</a:t>
            </a:r>
            <a:r>
              <a:rPr lang="en-GB" dirty="0"/>
              <a:t> </a:t>
            </a:r>
            <a:r>
              <a:rPr lang="en-GB" dirty="0" err="1"/>
              <a:t>più</a:t>
            </a:r>
            <a:r>
              <a:rPr lang="en-GB" dirty="0"/>
              <a:t> (</a:t>
            </a:r>
            <a:r>
              <a:rPr lang="en-GB" dirty="0" err="1"/>
              <a:t>è</a:t>
            </a:r>
            <a:r>
              <a:rPr lang="en-GB" dirty="0"/>
              <a:t> il </a:t>
            </a:r>
            <a:r>
              <a:rPr lang="en-GB" dirty="0" err="1"/>
              <a:t>caso</a:t>
            </a:r>
            <a:r>
              <a:rPr lang="en-GB" dirty="0"/>
              <a:t> del </a:t>
            </a:r>
            <a:r>
              <a:rPr lang="en-GB" dirty="0" err="1"/>
              <a:t>noto</a:t>
            </a:r>
            <a:r>
              <a:rPr lang="en-GB" dirty="0"/>
              <a:t> </a:t>
            </a:r>
            <a:r>
              <a:rPr lang="en-GB" dirty="0" err="1"/>
              <a:t>errore</a:t>
            </a:r>
            <a:r>
              <a:rPr lang="en-GB" dirty="0"/>
              <a:t> 404), e da </a:t>
            </a:r>
            <a:r>
              <a:rPr lang="en-GB" dirty="0" err="1"/>
              <a:t>parte</a:t>
            </a:r>
            <a:r>
              <a:rPr lang="en-GB" dirty="0"/>
              <a:t> del server </a:t>
            </a:r>
            <a:r>
              <a:rPr lang="en-GB" dirty="0" err="1"/>
              <a:t>nel</a:t>
            </a:r>
            <a:r>
              <a:rPr lang="en-GB" dirty="0"/>
              <a:t> secondo (con </a:t>
            </a:r>
            <a:r>
              <a:rPr lang="en-GB" dirty="0" err="1"/>
              <a:t>errori</a:t>
            </a:r>
            <a:r>
              <a:rPr lang="en-GB" dirty="0"/>
              <a:t> come </a:t>
            </a:r>
            <a:r>
              <a:rPr lang="en-GB" dirty="0" err="1"/>
              <a:t>l’altrettanto</a:t>
            </a:r>
            <a:r>
              <a:rPr lang="en-GB" dirty="0"/>
              <a:t> </a:t>
            </a:r>
            <a:r>
              <a:rPr lang="en-GB" dirty="0" err="1"/>
              <a:t>noto</a:t>
            </a:r>
            <a:r>
              <a:rPr lang="en-GB" dirty="0"/>
              <a:t> 502 Bad Gateway, </a:t>
            </a:r>
            <a:r>
              <a:rPr lang="en-GB" dirty="0" err="1"/>
              <a:t>ecc</a:t>
            </a:r>
            <a:r>
              <a:rPr lang="en-GB" dirty="0"/>
              <a:t>.).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174458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A422D-D006-DC40-9E13-30582A1DF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Protocollo HTTPS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1C355-DF66-E24E-AC1C-C300EB46A3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err="1"/>
              <a:t>L’abbreviazione</a:t>
            </a:r>
            <a:r>
              <a:rPr lang="en-GB" dirty="0"/>
              <a:t> HTTPS </a:t>
            </a:r>
            <a:r>
              <a:rPr lang="en-GB" dirty="0" err="1"/>
              <a:t>sta</a:t>
            </a:r>
            <a:r>
              <a:rPr lang="en-GB" dirty="0"/>
              <a:t> per “Hypertext Transfer Protocol Secure”. HTTPS </a:t>
            </a:r>
            <a:r>
              <a:rPr lang="en-GB" dirty="0" err="1"/>
              <a:t>è</a:t>
            </a:r>
            <a:r>
              <a:rPr lang="en-GB" dirty="0"/>
              <a:t> la </a:t>
            </a:r>
            <a:r>
              <a:rPr lang="en-GB" dirty="0" err="1"/>
              <a:t>versione</a:t>
            </a:r>
            <a:r>
              <a:rPr lang="en-GB" dirty="0"/>
              <a:t> del </a:t>
            </a:r>
            <a:r>
              <a:rPr lang="en-GB" dirty="0" err="1"/>
              <a:t>protocollo</a:t>
            </a:r>
            <a:r>
              <a:rPr lang="en-GB" dirty="0"/>
              <a:t> di </a:t>
            </a:r>
            <a:r>
              <a:rPr lang="en-GB" dirty="0" err="1"/>
              <a:t>trasferimento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funziona</a:t>
            </a:r>
            <a:r>
              <a:rPr lang="en-GB" dirty="0"/>
              <a:t> con </a:t>
            </a:r>
            <a:r>
              <a:rPr lang="en-GB" dirty="0" err="1"/>
              <a:t>comunicazioni</a:t>
            </a:r>
            <a:r>
              <a:rPr lang="en-GB" dirty="0"/>
              <a:t> </a:t>
            </a:r>
            <a:r>
              <a:rPr lang="en-GB" dirty="0" err="1"/>
              <a:t>crittografate</a:t>
            </a:r>
            <a:r>
              <a:rPr lang="en-GB" dirty="0"/>
              <a:t>.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3224753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3EB90-3E76-0944-B0A7-AD7EEFAE1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Ok, ma a cosa serve?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7A2F4-5340-B44C-AB3E-08B9CA4B2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HTTPS </a:t>
            </a:r>
            <a:r>
              <a:rPr lang="en-GB" dirty="0" err="1"/>
              <a:t>assolve</a:t>
            </a:r>
            <a:r>
              <a:rPr lang="en-GB" dirty="0"/>
              <a:t> due </a:t>
            </a:r>
            <a:r>
              <a:rPr lang="en-GB" dirty="0" err="1"/>
              <a:t>funzioni</a:t>
            </a:r>
            <a:r>
              <a:rPr lang="en-GB" dirty="0"/>
              <a:t>:</a:t>
            </a:r>
          </a:p>
          <a:p>
            <a:pPr marL="0" indent="0">
              <a:buNone/>
            </a:pPr>
            <a:endParaRPr lang="en-GB" dirty="0"/>
          </a:p>
          <a:p>
            <a:pPr lvl="1"/>
            <a:r>
              <a:rPr lang="en-GB" dirty="0"/>
              <a:t>La </a:t>
            </a:r>
            <a:r>
              <a:rPr lang="en-GB" dirty="0" err="1"/>
              <a:t>comunicazione</a:t>
            </a:r>
            <a:r>
              <a:rPr lang="en-GB" dirty="0"/>
              <a:t> </a:t>
            </a:r>
            <a:r>
              <a:rPr lang="en-GB" dirty="0" err="1"/>
              <a:t>tra</a:t>
            </a:r>
            <a:r>
              <a:rPr lang="en-GB" dirty="0"/>
              <a:t> client web e server web </a:t>
            </a:r>
            <a:r>
              <a:rPr lang="en-GB" dirty="0" err="1"/>
              <a:t>è</a:t>
            </a:r>
            <a:r>
              <a:rPr lang="en-GB" dirty="0"/>
              <a:t> </a:t>
            </a:r>
            <a:r>
              <a:rPr lang="en-GB" b="1" dirty="0" err="1"/>
              <a:t>crittografata</a:t>
            </a:r>
            <a:r>
              <a:rPr lang="en-GB" dirty="0"/>
              <a:t>, per </a:t>
            </a:r>
            <a:r>
              <a:rPr lang="en-GB" dirty="0" err="1"/>
              <a:t>impedire</a:t>
            </a:r>
            <a:r>
              <a:rPr lang="en-GB" dirty="0"/>
              <a:t> a </a:t>
            </a:r>
            <a:r>
              <a:rPr lang="en-GB" dirty="0" err="1"/>
              <a:t>terzi</a:t>
            </a:r>
            <a:r>
              <a:rPr lang="en-GB" dirty="0"/>
              <a:t> non </a:t>
            </a:r>
            <a:r>
              <a:rPr lang="en-GB" dirty="0" err="1"/>
              <a:t>autorizzati</a:t>
            </a:r>
            <a:r>
              <a:rPr lang="en-GB" dirty="0"/>
              <a:t> di </a:t>
            </a:r>
            <a:r>
              <a:rPr lang="en-GB" dirty="0" err="1"/>
              <a:t>intercettare</a:t>
            </a:r>
            <a:r>
              <a:rPr lang="en-GB" dirty="0"/>
              <a:t> la </a:t>
            </a:r>
            <a:r>
              <a:rPr lang="en-GB" dirty="0" err="1"/>
              <a:t>comunicazione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Il server web </a:t>
            </a:r>
            <a:r>
              <a:rPr lang="en-GB" dirty="0" err="1"/>
              <a:t>viene</a:t>
            </a:r>
            <a:r>
              <a:rPr lang="en-GB" dirty="0"/>
              <a:t> </a:t>
            </a:r>
            <a:r>
              <a:rPr lang="en-GB" b="1" dirty="0" err="1"/>
              <a:t>autenticato</a:t>
            </a:r>
            <a:r>
              <a:rPr lang="en-GB" b="1" dirty="0"/>
              <a:t> </a:t>
            </a:r>
            <a:r>
              <a:rPr lang="en-GB" dirty="0" err="1"/>
              <a:t>inviando</a:t>
            </a:r>
            <a:r>
              <a:rPr lang="en-GB" dirty="0"/>
              <a:t>, </a:t>
            </a:r>
            <a:r>
              <a:rPr lang="en-GB" dirty="0" err="1"/>
              <a:t>all’inizio</a:t>
            </a:r>
            <a:r>
              <a:rPr lang="en-GB" dirty="0"/>
              <a:t> </a:t>
            </a:r>
            <a:r>
              <a:rPr lang="en-GB" dirty="0" err="1"/>
              <a:t>della</a:t>
            </a:r>
            <a:r>
              <a:rPr lang="en-GB" dirty="0"/>
              <a:t> </a:t>
            </a:r>
            <a:r>
              <a:rPr lang="en-GB" dirty="0" err="1"/>
              <a:t>comunicazione</a:t>
            </a:r>
            <a:r>
              <a:rPr lang="en-GB" dirty="0"/>
              <a:t>, un </a:t>
            </a:r>
            <a:r>
              <a:rPr lang="en-GB" dirty="0" err="1"/>
              <a:t>certificato</a:t>
            </a:r>
            <a:r>
              <a:rPr lang="en-GB" dirty="0"/>
              <a:t> (un certificate SSL) al client web,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certifica</a:t>
            </a:r>
            <a:r>
              <a:rPr lang="en-GB" dirty="0"/>
              <a:t> </a:t>
            </a:r>
            <a:r>
              <a:rPr lang="en-GB" dirty="0" err="1"/>
              <a:t>l’affidabilità</a:t>
            </a:r>
            <a:r>
              <a:rPr lang="en-GB" dirty="0"/>
              <a:t> del </a:t>
            </a:r>
            <a:r>
              <a:rPr lang="en-GB" dirty="0" err="1"/>
              <a:t>dominio</a:t>
            </a:r>
            <a:r>
              <a:rPr lang="en-GB" dirty="0"/>
              <a:t>. Questa </a:t>
            </a:r>
            <a:r>
              <a:rPr lang="en-GB" dirty="0" err="1"/>
              <a:t>misura</a:t>
            </a:r>
            <a:r>
              <a:rPr lang="en-GB" dirty="0"/>
              <a:t> </a:t>
            </a:r>
            <a:r>
              <a:rPr lang="en-GB" dirty="0" err="1"/>
              <a:t>è</a:t>
            </a:r>
            <a:r>
              <a:rPr lang="en-GB" dirty="0"/>
              <a:t> utile per </a:t>
            </a:r>
            <a:r>
              <a:rPr lang="en-GB" dirty="0" err="1"/>
              <a:t>combattere</a:t>
            </a:r>
            <a:r>
              <a:rPr lang="en-GB" dirty="0"/>
              <a:t> la </a:t>
            </a:r>
            <a:r>
              <a:rPr lang="en-GB" dirty="0" err="1"/>
              <a:t>frode</a:t>
            </a:r>
            <a:r>
              <a:rPr lang="en-GB" dirty="0"/>
              <a:t> da </a:t>
            </a:r>
            <a:r>
              <a:rPr lang="en-GB" dirty="0" err="1"/>
              <a:t>parte</a:t>
            </a:r>
            <a:r>
              <a:rPr lang="en-GB" dirty="0"/>
              <a:t> di </a:t>
            </a:r>
            <a:r>
              <a:rPr lang="en-GB" dirty="0" err="1"/>
              <a:t>siti</a:t>
            </a:r>
            <a:r>
              <a:rPr lang="en-GB" dirty="0"/>
              <a:t> web </a:t>
            </a:r>
            <a:r>
              <a:rPr lang="en-GB" dirty="0" err="1"/>
              <a:t>falsi</a:t>
            </a:r>
            <a:r>
              <a:rPr lang="en-GB" dirty="0"/>
              <a:t>.</a:t>
            </a:r>
          </a:p>
          <a:p>
            <a:pPr marL="0" indent="0">
              <a:buNone/>
            </a:pP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35142292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CE2B6-8E43-144F-8E6B-7CA381945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Strumenti utili per la rete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3C623-0C06-7E4A-B742-A5824DA2C9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/>
              <a:t>p</a:t>
            </a:r>
            <a:r>
              <a:rPr lang="en-IT" sz="2400" dirty="0"/>
              <a:t>ing</a:t>
            </a:r>
            <a:r>
              <a:rPr lang="en-IT" dirty="0"/>
              <a:t>: </a:t>
            </a:r>
            <a:r>
              <a:rPr lang="en-GB" sz="1600" dirty="0"/>
              <a:t>Il </a:t>
            </a:r>
            <a:r>
              <a:rPr lang="en-GB" sz="1600" dirty="0" err="1"/>
              <a:t>comando</a:t>
            </a:r>
            <a:r>
              <a:rPr lang="en-GB" sz="1600" dirty="0"/>
              <a:t> "Ping" (Packet Internet Groper, </a:t>
            </a:r>
            <a:r>
              <a:rPr lang="en-GB" sz="1600" dirty="0" err="1"/>
              <a:t>ricercatore</a:t>
            </a:r>
            <a:r>
              <a:rPr lang="en-GB" sz="1600" dirty="0"/>
              <a:t> di </a:t>
            </a:r>
            <a:r>
              <a:rPr lang="en-GB" sz="1600" dirty="0" err="1"/>
              <a:t>pacchetti</a:t>
            </a:r>
            <a:r>
              <a:rPr lang="en-GB" sz="1600" dirty="0"/>
              <a:t> Internet) </a:t>
            </a:r>
            <a:r>
              <a:rPr lang="en-GB" sz="1600" dirty="0" err="1"/>
              <a:t>è</a:t>
            </a:r>
            <a:r>
              <a:rPr lang="en-GB" sz="1600" dirty="0"/>
              <a:t> </a:t>
            </a:r>
            <a:r>
              <a:rPr lang="en-GB" sz="1600" dirty="0" err="1"/>
              <a:t>un'ottimo</a:t>
            </a:r>
            <a:r>
              <a:rPr lang="en-GB" sz="1600" dirty="0"/>
              <a:t> </a:t>
            </a:r>
            <a:r>
              <a:rPr lang="en-GB" sz="1600" dirty="0" err="1"/>
              <a:t>strumento</a:t>
            </a:r>
            <a:r>
              <a:rPr lang="en-GB" sz="1600" dirty="0"/>
              <a:t> per </a:t>
            </a:r>
            <a:r>
              <a:rPr lang="en-GB" sz="1600" dirty="0" err="1"/>
              <a:t>testare</a:t>
            </a:r>
            <a:r>
              <a:rPr lang="en-GB" sz="1600" dirty="0"/>
              <a:t> la </a:t>
            </a:r>
            <a:r>
              <a:rPr lang="en-GB" sz="1600" dirty="0" err="1"/>
              <a:t>connessione</a:t>
            </a:r>
            <a:r>
              <a:rPr lang="en-GB" sz="1600" dirty="0"/>
              <a:t> </a:t>
            </a:r>
            <a:r>
              <a:rPr lang="en-GB" sz="1600" dirty="0" err="1"/>
              <a:t>tra</a:t>
            </a:r>
            <a:r>
              <a:rPr lang="en-GB" sz="1600" dirty="0"/>
              <a:t> due nodi (host) di una rete locale, di una rete </a:t>
            </a:r>
            <a:r>
              <a:rPr lang="en-GB" sz="1600" dirty="0" err="1"/>
              <a:t>geografica</a:t>
            </a:r>
            <a:r>
              <a:rPr lang="en-GB" sz="1600" dirty="0"/>
              <a:t> o la </a:t>
            </a:r>
            <a:r>
              <a:rPr lang="en-GB" sz="1600" dirty="0" err="1"/>
              <a:t>raggiungibilità</a:t>
            </a:r>
            <a:r>
              <a:rPr lang="en-GB" sz="1600" dirty="0"/>
              <a:t> di un </a:t>
            </a:r>
            <a:r>
              <a:rPr lang="en-GB" sz="1600" dirty="0" err="1"/>
              <a:t>dominio</a:t>
            </a:r>
            <a:r>
              <a:rPr lang="en-GB" sz="1600" dirty="0"/>
              <a:t> internet.</a:t>
            </a:r>
          </a:p>
          <a:p>
            <a:r>
              <a:rPr lang="en-GB" sz="2400" dirty="0" err="1"/>
              <a:t>tracerout</a:t>
            </a:r>
            <a:r>
              <a:rPr lang="en-GB" sz="2400" dirty="0"/>
              <a:t> (tracert </a:t>
            </a:r>
            <a:r>
              <a:rPr lang="en-GB" sz="2400" dirty="0" err="1"/>
              <a:t>su</a:t>
            </a:r>
            <a:r>
              <a:rPr lang="en-GB" sz="2400" dirty="0"/>
              <a:t> Windows):</a:t>
            </a:r>
            <a:r>
              <a:rPr lang="en-GB" sz="1800" dirty="0"/>
              <a:t> </a:t>
            </a:r>
            <a:r>
              <a:rPr lang="en-GB" sz="1800" dirty="0" err="1"/>
              <a:t>è</a:t>
            </a:r>
            <a:r>
              <a:rPr lang="en-GB" sz="1800" dirty="0"/>
              <a:t> un </a:t>
            </a:r>
            <a:r>
              <a:rPr lang="en-GB" sz="1800" dirty="0" err="1"/>
              <a:t>programma</a:t>
            </a:r>
            <a:r>
              <a:rPr lang="en-GB" sz="1800" dirty="0"/>
              <a:t> di </a:t>
            </a:r>
            <a:r>
              <a:rPr lang="en-GB" sz="1800" dirty="0" err="1"/>
              <a:t>utilità</a:t>
            </a:r>
            <a:r>
              <a:rPr lang="en-GB" sz="1800" dirty="0"/>
              <a:t> </a:t>
            </a:r>
            <a:r>
              <a:rPr lang="en-GB" sz="1800" dirty="0" err="1"/>
              <a:t>che</a:t>
            </a:r>
            <a:r>
              <a:rPr lang="en-GB" sz="1800" dirty="0"/>
              <a:t> </a:t>
            </a:r>
            <a:r>
              <a:rPr lang="en-GB" sz="1800" dirty="0" err="1"/>
              <a:t>consente</a:t>
            </a:r>
            <a:r>
              <a:rPr lang="en-GB" sz="1800" dirty="0"/>
              <a:t> di </a:t>
            </a:r>
            <a:r>
              <a:rPr lang="en-GB" sz="1800" dirty="0" err="1"/>
              <a:t>seguire</a:t>
            </a:r>
            <a:r>
              <a:rPr lang="en-GB" sz="1800" dirty="0"/>
              <a:t> </a:t>
            </a:r>
            <a:r>
              <a:rPr lang="en-GB" sz="1800" dirty="0" err="1"/>
              <a:t>i</a:t>
            </a:r>
            <a:r>
              <a:rPr lang="en-GB" sz="1800" dirty="0"/>
              <a:t> </a:t>
            </a:r>
            <a:r>
              <a:rPr lang="en-GB" sz="1800" dirty="0" err="1"/>
              <a:t>percorsi</a:t>
            </a:r>
            <a:r>
              <a:rPr lang="en-GB" sz="1800" dirty="0"/>
              <a:t> </a:t>
            </a:r>
            <a:r>
              <a:rPr lang="en-GB" sz="1800" dirty="0" err="1"/>
              <a:t>che</a:t>
            </a:r>
            <a:r>
              <a:rPr lang="en-GB" sz="1800" dirty="0"/>
              <a:t> un </a:t>
            </a:r>
            <a:r>
              <a:rPr lang="en-GB" sz="1800" dirty="0" err="1"/>
              <a:t>pacchetto</a:t>
            </a:r>
            <a:r>
              <a:rPr lang="en-GB" sz="1800" dirty="0"/>
              <a:t> di </a:t>
            </a:r>
            <a:r>
              <a:rPr lang="en-GB" sz="1800" dirty="0" err="1"/>
              <a:t>dati</a:t>
            </a:r>
            <a:r>
              <a:rPr lang="en-GB" sz="1800" dirty="0"/>
              <a:t> (</a:t>
            </a:r>
            <a:r>
              <a:rPr lang="en-GB" sz="1800" dirty="0" err="1"/>
              <a:t>pacchetto</a:t>
            </a:r>
            <a:r>
              <a:rPr lang="en-GB" sz="1800" dirty="0"/>
              <a:t> IP ) </a:t>
            </a:r>
            <a:r>
              <a:rPr lang="en-GB" sz="1800" dirty="0" err="1"/>
              <a:t>prenderà</a:t>
            </a:r>
            <a:r>
              <a:rPr lang="en-GB" sz="1800" dirty="0"/>
              <a:t> per </a:t>
            </a:r>
            <a:r>
              <a:rPr lang="en-GB" sz="1800" dirty="0" err="1"/>
              <a:t>andare</a:t>
            </a:r>
            <a:r>
              <a:rPr lang="en-GB" sz="1800" dirty="0"/>
              <a:t> </a:t>
            </a:r>
            <a:r>
              <a:rPr lang="en-GB" sz="1800" dirty="0" err="1"/>
              <a:t>dalla</a:t>
            </a:r>
            <a:r>
              <a:rPr lang="en-GB" sz="1800" dirty="0"/>
              <a:t> </a:t>
            </a:r>
            <a:r>
              <a:rPr lang="en-GB" sz="1800" dirty="0" err="1"/>
              <a:t>macchina</a:t>
            </a:r>
            <a:r>
              <a:rPr lang="en-GB" sz="1800" dirty="0"/>
              <a:t> locale a </a:t>
            </a:r>
            <a:r>
              <a:rPr lang="en-GB" sz="1800" dirty="0" err="1"/>
              <a:t>un'altra</a:t>
            </a:r>
            <a:r>
              <a:rPr lang="en-GB" sz="1800" dirty="0"/>
              <a:t> </a:t>
            </a:r>
            <a:r>
              <a:rPr lang="en-GB" sz="1800" dirty="0" err="1"/>
              <a:t>macchina</a:t>
            </a:r>
            <a:r>
              <a:rPr lang="en-GB" sz="1800" dirty="0"/>
              <a:t> </a:t>
            </a:r>
            <a:r>
              <a:rPr lang="en-GB" sz="1800" dirty="0" err="1"/>
              <a:t>connessa</a:t>
            </a:r>
            <a:r>
              <a:rPr lang="en-GB" sz="1800" dirty="0"/>
              <a:t> </a:t>
            </a:r>
            <a:r>
              <a:rPr lang="en-GB" sz="1800" dirty="0" err="1"/>
              <a:t>alla</a:t>
            </a:r>
            <a:r>
              <a:rPr lang="en-GB" sz="1800" dirty="0"/>
              <a:t> rete IP.</a:t>
            </a:r>
          </a:p>
          <a:p>
            <a:r>
              <a:rPr lang="en-GB" sz="2400" dirty="0" err="1"/>
              <a:t>nslookup</a:t>
            </a:r>
            <a:r>
              <a:rPr lang="en-GB" sz="2400" dirty="0"/>
              <a:t>: </a:t>
            </a:r>
            <a:r>
              <a:rPr lang="en-GB" sz="1800" dirty="0" err="1"/>
              <a:t>consente</a:t>
            </a:r>
            <a:r>
              <a:rPr lang="en-GB" sz="1800" dirty="0"/>
              <a:t> di </a:t>
            </a:r>
            <a:r>
              <a:rPr lang="en-GB" sz="1800" dirty="0" err="1"/>
              <a:t>effettuare</a:t>
            </a:r>
            <a:r>
              <a:rPr lang="en-GB" sz="1800" dirty="0"/>
              <a:t> </a:t>
            </a:r>
            <a:r>
              <a:rPr lang="en-GB" sz="1800" dirty="0" err="1"/>
              <a:t>delle</a:t>
            </a:r>
            <a:r>
              <a:rPr lang="en-GB" sz="1800" dirty="0"/>
              <a:t> query (</a:t>
            </a:r>
            <a:r>
              <a:rPr lang="en-GB" sz="1800" dirty="0" err="1"/>
              <a:t>interrogazioni</a:t>
            </a:r>
            <a:r>
              <a:rPr lang="en-GB" sz="1800" dirty="0"/>
              <a:t>) ad un server DNS per la </a:t>
            </a:r>
            <a:r>
              <a:rPr lang="en-GB" sz="1800" dirty="0" err="1"/>
              <a:t>risoluzione</a:t>
            </a:r>
            <a:r>
              <a:rPr lang="en-GB" sz="1800" dirty="0"/>
              <a:t> di </a:t>
            </a:r>
            <a:r>
              <a:rPr lang="en-GB" sz="1800" dirty="0" err="1"/>
              <a:t>indirizzi</a:t>
            </a:r>
            <a:r>
              <a:rPr lang="en-GB" sz="1800" dirty="0"/>
              <a:t> IP o Hostname, per </a:t>
            </a:r>
            <a:r>
              <a:rPr lang="en-GB" sz="1800" dirty="0" err="1"/>
              <a:t>poter</a:t>
            </a:r>
            <a:r>
              <a:rPr lang="en-GB" sz="1800" dirty="0"/>
              <a:t> </a:t>
            </a:r>
            <a:r>
              <a:rPr lang="en-GB" sz="1800" dirty="0" err="1"/>
              <a:t>ottenere</a:t>
            </a:r>
            <a:r>
              <a:rPr lang="en-GB" sz="1800" dirty="0"/>
              <a:t> da un </a:t>
            </a:r>
            <a:r>
              <a:rPr lang="en-GB" sz="1800" dirty="0" err="1"/>
              <a:t>dominio</a:t>
            </a:r>
            <a:r>
              <a:rPr lang="en-GB" sz="1800" dirty="0"/>
              <a:t> il </a:t>
            </a:r>
            <a:r>
              <a:rPr lang="en-GB" sz="1800" dirty="0" err="1"/>
              <a:t>relativo</a:t>
            </a:r>
            <a:r>
              <a:rPr lang="en-GB" sz="1800" dirty="0"/>
              <a:t> </a:t>
            </a:r>
            <a:r>
              <a:rPr lang="en-GB" sz="1800" dirty="0" err="1"/>
              <a:t>indirizzo</a:t>
            </a:r>
            <a:r>
              <a:rPr lang="en-GB" sz="1800" dirty="0"/>
              <a:t> IP o </a:t>
            </a:r>
            <a:r>
              <a:rPr lang="en-GB" sz="1800" dirty="0" err="1"/>
              <a:t>nome</a:t>
            </a:r>
            <a:r>
              <a:rPr lang="en-GB" sz="1800" dirty="0"/>
              <a:t> host e </a:t>
            </a:r>
            <a:r>
              <a:rPr lang="en-GB" sz="1800" dirty="0" err="1"/>
              <a:t>viceversa</a:t>
            </a:r>
            <a:r>
              <a:rPr lang="en-IT" sz="1800" dirty="0"/>
              <a:t>.</a:t>
            </a:r>
          </a:p>
          <a:p>
            <a:r>
              <a:rPr lang="en-GB" sz="2400" dirty="0"/>
              <a:t>n</a:t>
            </a:r>
            <a:r>
              <a:rPr lang="en-IT" sz="2400" dirty="0"/>
              <a:t>etstat</a:t>
            </a:r>
            <a:r>
              <a:rPr lang="en-IT" sz="1800" dirty="0"/>
              <a:t>: </a:t>
            </a:r>
            <a:r>
              <a:rPr lang="en-GB" sz="1800" dirty="0" err="1"/>
              <a:t>utilizzato</a:t>
            </a:r>
            <a:r>
              <a:rPr lang="en-GB" sz="1800" dirty="0"/>
              <a:t> </a:t>
            </a:r>
            <a:r>
              <a:rPr lang="en-GB" sz="1800" dirty="0" err="1"/>
              <a:t>nei</a:t>
            </a:r>
            <a:r>
              <a:rPr lang="en-GB" sz="1800" dirty="0"/>
              <a:t> </a:t>
            </a:r>
            <a:r>
              <a:rPr lang="en-GB" sz="1800" dirty="0" err="1"/>
              <a:t>sistemi</a:t>
            </a:r>
            <a:r>
              <a:rPr lang="en-GB" sz="1800" dirty="0"/>
              <a:t> </a:t>
            </a:r>
            <a:r>
              <a:rPr lang="en-GB" sz="1800" dirty="0" err="1"/>
              <a:t>operativi</a:t>
            </a:r>
            <a:r>
              <a:rPr lang="en-GB" sz="1800" dirty="0"/>
              <a:t> Unix-like e Windows </a:t>
            </a:r>
            <a:r>
              <a:rPr lang="en-GB" sz="1800" dirty="0" err="1"/>
              <a:t>serie</a:t>
            </a:r>
            <a:r>
              <a:rPr lang="en-GB" sz="1800" dirty="0"/>
              <a:t> NT, per </a:t>
            </a:r>
            <a:r>
              <a:rPr lang="en-GB" sz="1800" dirty="0" err="1"/>
              <a:t>visualizzare</a:t>
            </a:r>
            <a:r>
              <a:rPr lang="en-GB" sz="1800" dirty="0"/>
              <a:t> lo </a:t>
            </a:r>
            <a:r>
              <a:rPr lang="en-GB" sz="1800" dirty="0" err="1"/>
              <a:t>stato</a:t>
            </a:r>
            <a:r>
              <a:rPr lang="en-GB" sz="1800" dirty="0"/>
              <a:t> </a:t>
            </a:r>
            <a:r>
              <a:rPr lang="en-GB" sz="1800" dirty="0" err="1"/>
              <a:t>delle</a:t>
            </a:r>
            <a:r>
              <a:rPr lang="en-GB" sz="1800" dirty="0"/>
              <a:t> </a:t>
            </a:r>
            <a:r>
              <a:rPr lang="en-GB" sz="1800" dirty="0" err="1"/>
              <a:t>connessioni</a:t>
            </a:r>
            <a:r>
              <a:rPr lang="en-GB" sz="1800" dirty="0"/>
              <a:t> </a:t>
            </a:r>
            <a:r>
              <a:rPr lang="en-GB" sz="1800" dirty="0" err="1"/>
              <a:t>instaurate</a:t>
            </a:r>
            <a:r>
              <a:rPr lang="en-GB" sz="1800" dirty="0"/>
              <a:t> </a:t>
            </a:r>
            <a:r>
              <a:rPr lang="en-GB" sz="1800" dirty="0" err="1"/>
              <a:t>sul</a:t>
            </a:r>
            <a:r>
              <a:rPr lang="en-GB" sz="1800" dirty="0"/>
              <a:t> computer locale. </a:t>
            </a:r>
          </a:p>
        </p:txBody>
      </p:sp>
    </p:spTree>
    <p:extLst>
      <p:ext uri="{BB962C8B-B14F-4D97-AF65-F5344CB8AC3E}">
        <p14:creationId xmlns:p14="http://schemas.microsoft.com/office/powerpoint/2010/main" val="3665446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48E65-5E05-7F4E-B939-7BB8C1DBF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T" sz="4000" dirty="0"/>
              <a:t>…prima del modello ISO OSI un po’ di storia su com’é nato internet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6CFD7-19B2-C64C-A100-839DB4102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Le </a:t>
            </a:r>
            <a:r>
              <a:rPr lang="en-GB" dirty="0" err="1"/>
              <a:t>origini</a:t>
            </a:r>
            <a:r>
              <a:rPr lang="en-GB" dirty="0"/>
              <a:t> di Internet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trovano</a:t>
            </a:r>
            <a:r>
              <a:rPr lang="en-GB" dirty="0"/>
              <a:t> in ARPANET, una rete di computer </a:t>
            </a:r>
            <a:r>
              <a:rPr lang="en-GB" dirty="0" err="1"/>
              <a:t>costituita</a:t>
            </a:r>
            <a:r>
              <a:rPr lang="en-GB" dirty="0"/>
              <a:t> </a:t>
            </a:r>
            <a:r>
              <a:rPr lang="en-GB" dirty="0" err="1"/>
              <a:t>nel</a:t>
            </a:r>
            <a:r>
              <a:rPr lang="en-GB" dirty="0"/>
              <a:t> </a:t>
            </a:r>
            <a:r>
              <a:rPr lang="en-GB" dirty="0" err="1"/>
              <a:t>settembre</a:t>
            </a:r>
            <a:r>
              <a:rPr lang="en-GB" dirty="0"/>
              <a:t> del 69 </a:t>
            </a:r>
            <a:r>
              <a:rPr lang="en-GB" dirty="0" err="1"/>
              <a:t>negli</a:t>
            </a:r>
            <a:r>
              <a:rPr lang="en-GB" dirty="0"/>
              <a:t> USA da ARPA (Advanced Research Projects Agency). ARPA fu </a:t>
            </a:r>
            <a:r>
              <a:rPr lang="en-GB" dirty="0" err="1"/>
              <a:t>creata</a:t>
            </a:r>
            <a:r>
              <a:rPr lang="en-GB" dirty="0"/>
              <a:t> </a:t>
            </a:r>
            <a:r>
              <a:rPr lang="en-GB" dirty="0" err="1"/>
              <a:t>nel</a:t>
            </a:r>
            <a:r>
              <a:rPr lang="en-GB" dirty="0"/>
              <a:t> 1958 dal </a:t>
            </a:r>
            <a:r>
              <a:rPr lang="en-GB" dirty="0" err="1"/>
              <a:t>Dipartimento</a:t>
            </a:r>
            <a:r>
              <a:rPr lang="en-GB" dirty="0"/>
              <a:t> </a:t>
            </a:r>
            <a:r>
              <a:rPr lang="en-GB" dirty="0" err="1"/>
              <a:t>della</a:t>
            </a:r>
            <a:r>
              <a:rPr lang="en-GB" dirty="0"/>
              <a:t> </a:t>
            </a:r>
            <a:r>
              <a:rPr lang="en-GB" dirty="0" err="1"/>
              <a:t>Difesa</a:t>
            </a:r>
            <a:r>
              <a:rPr lang="en-GB" dirty="0"/>
              <a:t> </a:t>
            </a:r>
            <a:r>
              <a:rPr lang="en-GB" dirty="0" err="1"/>
              <a:t>degli</a:t>
            </a:r>
            <a:r>
              <a:rPr lang="en-GB" dirty="0"/>
              <a:t> </a:t>
            </a:r>
            <a:r>
              <a:rPr lang="en-GB" dirty="0" err="1"/>
              <a:t>Stati</a:t>
            </a:r>
            <a:r>
              <a:rPr lang="en-GB" dirty="0"/>
              <a:t> </a:t>
            </a:r>
            <a:r>
              <a:rPr lang="en-GB" dirty="0" err="1"/>
              <a:t>Uniti</a:t>
            </a:r>
            <a:r>
              <a:rPr lang="en-GB" dirty="0"/>
              <a:t> per dare modo di </a:t>
            </a:r>
            <a:r>
              <a:rPr lang="en-GB" dirty="0" err="1"/>
              <a:t>ampliare</a:t>
            </a:r>
            <a:r>
              <a:rPr lang="en-GB" dirty="0"/>
              <a:t> e </a:t>
            </a:r>
            <a:r>
              <a:rPr lang="en-GB" dirty="0" err="1"/>
              <a:t>sviluppare</a:t>
            </a:r>
            <a:r>
              <a:rPr lang="en-GB" dirty="0"/>
              <a:t> la </a:t>
            </a:r>
            <a:r>
              <a:rPr lang="en-GB" dirty="0" err="1"/>
              <a:t>ricerca</a:t>
            </a:r>
            <a:r>
              <a:rPr lang="en-GB" dirty="0"/>
              <a:t> L'ARPA </a:t>
            </a:r>
            <a:r>
              <a:rPr lang="en-GB" dirty="0" err="1"/>
              <a:t>assunse</a:t>
            </a:r>
            <a:r>
              <a:rPr lang="en-GB" dirty="0"/>
              <a:t> poi il </a:t>
            </a:r>
            <a:r>
              <a:rPr lang="en-GB" dirty="0" err="1"/>
              <a:t>controllo</a:t>
            </a:r>
            <a:r>
              <a:rPr lang="en-GB" dirty="0"/>
              <a:t> di </a:t>
            </a:r>
            <a:r>
              <a:rPr lang="en-GB" dirty="0" err="1"/>
              <a:t>tutte</a:t>
            </a:r>
            <a:r>
              <a:rPr lang="en-GB" dirty="0"/>
              <a:t> le </a:t>
            </a:r>
            <a:r>
              <a:rPr lang="en-GB" dirty="0" err="1"/>
              <a:t>ricerche</a:t>
            </a:r>
            <a:r>
              <a:rPr lang="en-GB" dirty="0"/>
              <a:t> </a:t>
            </a:r>
            <a:r>
              <a:rPr lang="en-GB" dirty="0" err="1"/>
              <a:t>scientifiche</a:t>
            </a:r>
            <a:r>
              <a:rPr lang="en-GB" dirty="0"/>
              <a:t> a </a:t>
            </a:r>
            <a:r>
              <a:rPr lang="en-GB" dirty="0" err="1"/>
              <a:t>lungo</a:t>
            </a:r>
            <a:r>
              <a:rPr lang="en-GB" dirty="0"/>
              <a:t> </a:t>
            </a:r>
            <a:r>
              <a:rPr lang="en-GB" dirty="0" err="1"/>
              <a:t>termine</a:t>
            </a:r>
            <a:r>
              <a:rPr lang="en-GB" dirty="0"/>
              <a:t> in campo </a:t>
            </a:r>
            <a:r>
              <a:rPr lang="en-GB" dirty="0" err="1"/>
              <a:t>militare</a:t>
            </a:r>
            <a:r>
              <a:rPr lang="en-GB" dirty="0"/>
              <a:t>.</a:t>
            </a:r>
          </a:p>
          <a:p>
            <a:pPr marL="0" indent="0">
              <a:buNone/>
            </a:pPr>
            <a:r>
              <a:rPr lang="en-GB" dirty="0"/>
              <a:t>Verso il 1965 </a:t>
            </a:r>
            <a:r>
              <a:rPr lang="en-GB" dirty="0" err="1"/>
              <a:t>l'ARPA</a:t>
            </a:r>
            <a:r>
              <a:rPr lang="en-GB" dirty="0"/>
              <a:t> </a:t>
            </a:r>
            <a:r>
              <a:rPr lang="en-GB" dirty="0" err="1"/>
              <a:t>cominciò</a:t>
            </a:r>
            <a:r>
              <a:rPr lang="en-GB" dirty="0"/>
              <a:t> ad </a:t>
            </a:r>
            <a:r>
              <a:rPr lang="en-GB" dirty="0" err="1"/>
              <a:t>avere</a:t>
            </a:r>
            <a:r>
              <a:rPr lang="en-GB" dirty="0"/>
              <a:t> </a:t>
            </a:r>
            <a:r>
              <a:rPr lang="en-GB" dirty="0" err="1"/>
              <a:t>dei</a:t>
            </a:r>
            <a:r>
              <a:rPr lang="en-GB" dirty="0"/>
              <a:t> </a:t>
            </a:r>
            <a:r>
              <a:rPr lang="en-GB" dirty="0" err="1"/>
              <a:t>seri</a:t>
            </a:r>
            <a:r>
              <a:rPr lang="en-GB" dirty="0"/>
              <a:t> </a:t>
            </a:r>
            <a:r>
              <a:rPr lang="en-GB" dirty="0" err="1"/>
              <a:t>problemi</a:t>
            </a:r>
            <a:r>
              <a:rPr lang="en-GB" dirty="0"/>
              <a:t> di </a:t>
            </a:r>
            <a:r>
              <a:rPr lang="en-GB" dirty="0" err="1"/>
              <a:t>gestione</a:t>
            </a:r>
            <a:r>
              <a:rPr lang="en-GB" dirty="0"/>
              <a:t>: </a:t>
            </a:r>
            <a:r>
              <a:rPr lang="en-GB" dirty="0" err="1"/>
              <a:t>aveva</a:t>
            </a:r>
            <a:r>
              <a:rPr lang="en-GB" dirty="0"/>
              <a:t> </a:t>
            </a:r>
            <a:r>
              <a:rPr lang="en-GB" dirty="0" err="1"/>
              <a:t>diversi</a:t>
            </a:r>
            <a:r>
              <a:rPr lang="en-GB" dirty="0"/>
              <a:t> computer </a:t>
            </a:r>
            <a:r>
              <a:rPr lang="en-GB" dirty="0" err="1"/>
              <a:t>sparsi</a:t>
            </a:r>
            <a:r>
              <a:rPr lang="en-GB" dirty="0"/>
              <a:t> in </a:t>
            </a:r>
            <a:r>
              <a:rPr lang="en-GB" dirty="0" err="1"/>
              <a:t>varie</a:t>
            </a:r>
            <a:r>
              <a:rPr lang="en-GB" dirty="0"/>
              <a:t> </a:t>
            </a:r>
            <a:r>
              <a:rPr lang="en-GB" dirty="0" err="1"/>
              <a:t>sedi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non </a:t>
            </a:r>
            <a:r>
              <a:rPr lang="en-GB" dirty="0" err="1"/>
              <a:t>potevano</a:t>
            </a:r>
            <a:r>
              <a:rPr lang="en-GB" dirty="0"/>
              <a:t> “</a:t>
            </a:r>
            <a:r>
              <a:rPr lang="en-GB" dirty="0" err="1"/>
              <a:t>parlarsi</a:t>
            </a:r>
            <a:r>
              <a:rPr lang="en-GB" dirty="0"/>
              <a:t>”. </a:t>
            </a:r>
            <a:r>
              <a:rPr lang="en-GB" dirty="0" err="1"/>
              <a:t>Scambiare</a:t>
            </a:r>
            <a:r>
              <a:rPr lang="en-GB" dirty="0"/>
              <a:t> file </a:t>
            </a:r>
            <a:r>
              <a:rPr lang="en-GB" dirty="0" err="1"/>
              <a:t>fra</a:t>
            </a:r>
            <a:r>
              <a:rPr lang="en-GB" dirty="0"/>
              <a:t> </a:t>
            </a:r>
            <a:r>
              <a:rPr lang="en-GB" dirty="0" err="1"/>
              <a:t>loro</a:t>
            </a:r>
            <a:r>
              <a:rPr lang="en-GB" dirty="0"/>
              <a:t> era quasi </a:t>
            </a:r>
            <a:r>
              <a:rPr lang="en-GB" dirty="0" err="1"/>
              <a:t>impossibile</a:t>
            </a:r>
            <a:r>
              <a:rPr lang="en-GB" dirty="0"/>
              <a:t>, per via </a:t>
            </a:r>
            <a:r>
              <a:rPr lang="en-GB" dirty="0" err="1"/>
              <a:t>dei</a:t>
            </a:r>
            <a:r>
              <a:rPr lang="en-GB" dirty="0"/>
              <a:t> </a:t>
            </a:r>
            <a:r>
              <a:rPr lang="en-GB" dirty="0" err="1"/>
              <a:t>formati</a:t>
            </a:r>
            <a:r>
              <a:rPr lang="en-GB" dirty="0"/>
              <a:t> di </a:t>
            </a:r>
            <a:r>
              <a:rPr lang="en-GB" dirty="0" err="1"/>
              <a:t>archiviazione</a:t>
            </a:r>
            <a:r>
              <a:rPr lang="en-GB" dirty="0"/>
              <a:t> </a:t>
            </a:r>
            <a:r>
              <a:rPr lang="en-GB" dirty="0" err="1"/>
              <a:t>completamente</a:t>
            </a:r>
            <a:r>
              <a:rPr lang="en-GB" dirty="0"/>
              <a:t> </a:t>
            </a:r>
            <a:r>
              <a:rPr lang="en-GB" dirty="0" err="1"/>
              <a:t>diversi</a:t>
            </a:r>
            <a:r>
              <a:rPr lang="en-GB" dirty="0"/>
              <a:t> (e </a:t>
            </a:r>
            <a:r>
              <a:rPr lang="en-GB" dirty="0" err="1"/>
              <a:t>proprietari</a:t>
            </a:r>
            <a:r>
              <a:rPr lang="en-GB" dirty="0"/>
              <a:t>)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ognuno</a:t>
            </a:r>
            <a:r>
              <a:rPr lang="en-GB" dirty="0"/>
              <a:t> di </a:t>
            </a:r>
            <a:r>
              <a:rPr lang="en-GB" dirty="0" err="1"/>
              <a:t>essi</a:t>
            </a:r>
            <a:r>
              <a:rPr lang="en-GB" dirty="0"/>
              <a:t> </a:t>
            </a:r>
            <a:r>
              <a:rPr lang="en-GB" dirty="0" err="1"/>
              <a:t>usava</a:t>
            </a:r>
            <a:r>
              <a:rPr lang="en-GB" dirty="0"/>
              <a:t>, </a:t>
            </a:r>
            <a:r>
              <a:rPr lang="en-GB" dirty="0" err="1"/>
              <a:t>quindi</a:t>
            </a:r>
            <a:r>
              <a:rPr lang="en-GB" dirty="0"/>
              <a:t> era </a:t>
            </a:r>
            <a:r>
              <a:rPr lang="en-GB" dirty="0" err="1"/>
              <a:t>necessario</a:t>
            </a:r>
            <a:r>
              <a:rPr lang="en-GB" dirty="0"/>
              <a:t> </a:t>
            </a:r>
            <a:r>
              <a:rPr lang="en-GB" dirty="0" err="1"/>
              <a:t>molto</a:t>
            </a:r>
            <a:r>
              <a:rPr lang="en-GB" dirty="0"/>
              <a:t> tempo e </a:t>
            </a:r>
            <a:r>
              <a:rPr lang="en-GB" dirty="0" err="1"/>
              <a:t>molto</a:t>
            </a:r>
            <a:r>
              <a:rPr lang="en-GB" dirty="0"/>
              <a:t> </a:t>
            </a:r>
            <a:r>
              <a:rPr lang="en-GB" dirty="0" err="1"/>
              <a:t>lavoro</a:t>
            </a:r>
            <a:r>
              <a:rPr lang="en-GB" dirty="0"/>
              <a:t> per </a:t>
            </a:r>
            <a:r>
              <a:rPr lang="en-GB" dirty="0" err="1"/>
              <a:t>passare</a:t>
            </a:r>
            <a:r>
              <a:rPr lang="en-GB" dirty="0"/>
              <a:t> </a:t>
            </a:r>
            <a:r>
              <a:rPr lang="en-GB" dirty="0" err="1"/>
              <a:t>dati</a:t>
            </a:r>
            <a:r>
              <a:rPr lang="en-GB" dirty="0"/>
              <a:t> </a:t>
            </a:r>
            <a:r>
              <a:rPr lang="en-GB" dirty="0" err="1"/>
              <a:t>fra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vari</a:t>
            </a:r>
            <a:r>
              <a:rPr lang="en-GB" dirty="0"/>
              <a:t> computer, per non </a:t>
            </a:r>
            <a:r>
              <a:rPr lang="en-GB" dirty="0" err="1"/>
              <a:t>parlare</a:t>
            </a:r>
            <a:r>
              <a:rPr lang="en-GB" dirty="0"/>
              <a:t> </a:t>
            </a:r>
            <a:r>
              <a:rPr lang="en-GB" dirty="0" err="1"/>
              <a:t>dello</a:t>
            </a:r>
            <a:r>
              <a:rPr lang="en-GB" dirty="0"/>
              <a:t> </a:t>
            </a:r>
            <a:r>
              <a:rPr lang="en-GB" dirty="0" err="1"/>
              <a:t>sforzo</a:t>
            </a:r>
            <a:r>
              <a:rPr lang="en-GB" dirty="0"/>
              <a:t> </a:t>
            </a:r>
            <a:r>
              <a:rPr lang="en-GB" dirty="0" err="1"/>
              <a:t>necessario</a:t>
            </a:r>
            <a:r>
              <a:rPr lang="en-GB" dirty="0"/>
              <a:t> per </a:t>
            </a:r>
            <a:r>
              <a:rPr lang="en-GB" dirty="0" err="1"/>
              <a:t>portare</a:t>
            </a:r>
            <a:r>
              <a:rPr lang="en-GB" dirty="0"/>
              <a:t> e </a:t>
            </a:r>
            <a:r>
              <a:rPr lang="en-GB" dirty="0" err="1"/>
              <a:t>adattare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programmi</a:t>
            </a:r>
            <a:r>
              <a:rPr lang="en-GB" dirty="0"/>
              <a:t> da un </a:t>
            </a:r>
            <a:r>
              <a:rPr lang="en-GB" dirty="0" err="1"/>
              <a:t>calcolatore</a:t>
            </a:r>
            <a:r>
              <a:rPr lang="en-GB" dirty="0"/>
              <a:t> </a:t>
            </a:r>
            <a:r>
              <a:rPr lang="en-GB" dirty="0" err="1"/>
              <a:t>all'altro</a:t>
            </a:r>
            <a:r>
              <a:rPr lang="en-GB" dirty="0"/>
              <a:t>. Per </a:t>
            </a:r>
            <a:r>
              <a:rPr lang="en-GB" dirty="0" err="1"/>
              <a:t>questo</a:t>
            </a:r>
            <a:r>
              <a:rPr lang="en-GB" dirty="0"/>
              <a:t> Robert Taylor, </a:t>
            </a:r>
            <a:r>
              <a:rPr lang="en-GB" dirty="0" err="1"/>
              <a:t>affrontò</a:t>
            </a:r>
            <a:r>
              <a:rPr lang="en-GB" dirty="0"/>
              <a:t> il </a:t>
            </a:r>
            <a:r>
              <a:rPr lang="en-GB" dirty="0" err="1"/>
              <a:t>problema</a:t>
            </a:r>
            <a:r>
              <a:rPr lang="en-GB" dirty="0"/>
              <a:t> in modo </a:t>
            </a:r>
            <a:r>
              <a:rPr lang="en-GB" dirty="0" err="1"/>
              <a:t>radicale</a:t>
            </a:r>
            <a:r>
              <a:rPr lang="en-GB" dirty="0"/>
              <a:t> </a:t>
            </a:r>
            <a:r>
              <a:rPr lang="en-GB" dirty="0" err="1"/>
              <a:t>ottendendo</a:t>
            </a:r>
            <a:r>
              <a:rPr lang="en-GB" dirty="0"/>
              <a:t> uno </a:t>
            </a:r>
            <a:r>
              <a:rPr lang="en-GB" dirty="0" err="1"/>
              <a:t>stanziamento</a:t>
            </a:r>
            <a:r>
              <a:rPr lang="en-GB" dirty="0"/>
              <a:t> di un </a:t>
            </a:r>
            <a:r>
              <a:rPr lang="en-GB" dirty="0" err="1"/>
              <a:t>milione</a:t>
            </a:r>
            <a:r>
              <a:rPr lang="en-GB" dirty="0"/>
              <a:t> di </a:t>
            </a:r>
            <a:r>
              <a:rPr lang="en-GB" dirty="0" err="1"/>
              <a:t>dollari</a:t>
            </a:r>
            <a:r>
              <a:rPr lang="en-GB" dirty="0"/>
              <a:t> per il </a:t>
            </a:r>
            <a:r>
              <a:rPr lang="en-GB" dirty="0" err="1"/>
              <a:t>progetto</a:t>
            </a:r>
            <a:r>
              <a:rPr lang="en-GB" dirty="0"/>
              <a:t> ARPANET.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8799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90AC6-7088-3B45-9A35-BE2DA5C5D5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3079"/>
            <a:ext cx="10515600" cy="569388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ARPANET </a:t>
            </a:r>
            <a:r>
              <a:rPr lang="en-GB" dirty="0" err="1"/>
              <a:t>venne</a:t>
            </a:r>
            <a:r>
              <a:rPr lang="en-GB" dirty="0"/>
              <a:t> </a:t>
            </a:r>
            <a:r>
              <a:rPr lang="en-GB" dirty="0" err="1"/>
              <a:t>pianificato</a:t>
            </a:r>
            <a:r>
              <a:rPr lang="en-GB" dirty="0"/>
              <a:t> e </a:t>
            </a:r>
            <a:r>
              <a:rPr lang="en-GB" dirty="0" err="1"/>
              <a:t>realizzato</a:t>
            </a:r>
            <a:r>
              <a:rPr lang="en-GB" dirty="0"/>
              <a:t> </a:t>
            </a:r>
            <a:r>
              <a:rPr lang="en-GB" dirty="0" err="1"/>
              <a:t>dall'IPTO</a:t>
            </a:r>
            <a:r>
              <a:rPr lang="en-GB" dirty="0"/>
              <a:t> (Information Processing Techniques Office). </a:t>
            </a:r>
            <a:r>
              <a:rPr lang="en-GB" dirty="0" err="1"/>
              <a:t>Questo</a:t>
            </a:r>
            <a:r>
              <a:rPr lang="en-GB" dirty="0"/>
              <a:t> </a:t>
            </a:r>
            <a:r>
              <a:rPr lang="en-GB" dirty="0" err="1"/>
              <a:t>dipartimento</a:t>
            </a:r>
            <a:r>
              <a:rPr lang="en-GB" dirty="0"/>
              <a:t> fu </a:t>
            </a:r>
            <a:r>
              <a:rPr lang="en-GB" dirty="0" err="1"/>
              <a:t>gestito</a:t>
            </a:r>
            <a:r>
              <a:rPr lang="en-GB" dirty="0"/>
              <a:t> in principio da Joseph </a:t>
            </a:r>
            <a:r>
              <a:rPr lang="en-GB" dirty="0" err="1"/>
              <a:t>Licklider</a:t>
            </a:r>
            <a:r>
              <a:rPr lang="en-GB" dirty="0"/>
              <a:t>, al MIT di Boston.</a:t>
            </a:r>
          </a:p>
          <a:p>
            <a:pPr marL="0" indent="0">
              <a:buNone/>
            </a:pPr>
            <a:r>
              <a:rPr lang="en-GB" dirty="0"/>
              <a:t>ARPANET </a:t>
            </a:r>
            <a:r>
              <a:rPr lang="en-GB" dirty="0" err="1"/>
              <a:t>sarebbe</a:t>
            </a:r>
            <a:r>
              <a:rPr lang="en-GB" dirty="0"/>
              <a:t> </a:t>
            </a:r>
            <a:r>
              <a:rPr lang="en-GB" dirty="0" err="1"/>
              <a:t>servita</a:t>
            </a:r>
            <a:r>
              <a:rPr lang="en-GB" dirty="0"/>
              <a:t> a </a:t>
            </a:r>
            <a:r>
              <a:rPr lang="en-GB" dirty="0" err="1"/>
              <a:t>condividere</a:t>
            </a:r>
            <a:r>
              <a:rPr lang="en-GB" dirty="0"/>
              <a:t> online il tempo di </a:t>
            </a:r>
            <a:r>
              <a:rPr lang="en-GB" dirty="0" err="1"/>
              <a:t>utilizzazione</a:t>
            </a:r>
            <a:r>
              <a:rPr lang="en-GB" dirty="0"/>
              <a:t> del computer </a:t>
            </a:r>
            <a:r>
              <a:rPr lang="en-GB" dirty="0" err="1"/>
              <a:t>tra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diversi</a:t>
            </a:r>
            <a:r>
              <a:rPr lang="en-GB" dirty="0"/>
              <a:t> </a:t>
            </a:r>
            <a:r>
              <a:rPr lang="en-GB" dirty="0" err="1"/>
              <a:t>centri</a:t>
            </a:r>
            <a:r>
              <a:rPr lang="en-GB" dirty="0"/>
              <a:t> di </a:t>
            </a:r>
            <a:r>
              <a:rPr lang="en-GB" dirty="0" err="1"/>
              <a:t>elaborazione</a:t>
            </a:r>
            <a:r>
              <a:rPr lang="en-GB" dirty="0"/>
              <a:t> </a:t>
            </a:r>
            <a:r>
              <a:rPr lang="en-GB" dirty="0" err="1"/>
              <a:t>dati</a:t>
            </a:r>
            <a:r>
              <a:rPr lang="en-GB" dirty="0"/>
              <a:t> e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gruppi</a:t>
            </a:r>
            <a:r>
              <a:rPr lang="en-GB" dirty="0"/>
              <a:t> di </a:t>
            </a:r>
            <a:r>
              <a:rPr lang="en-GB" dirty="0" err="1"/>
              <a:t>ricerca</a:t>
            </a:r>
            <a:r>
              <a:rPr lang="en-GB" dirty="0"/>
              <a:t> per </a:t>
            </a:r>
            <a:r>
              <a:rPr lang="en-GB" dirty="0" err="1"/>
              <a:t>l'agenzia</a:t>
            </a:r>
            <a:r>
              <a:rPr lang="en-GB" dirty="0"/>
              <a:t>. L'IPTO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basò</a:t>
            </a:r>
            <a:r>
              <a:rPr lang="en-GB" dirty="0"/>
              <a:t> </a:t>
            </a:r>
            <a:r>
              <a:rPr lang="en-GB" dirty="0" err="1"/>
              <a:t>su</a:t>
            </a:r>
            <a:r>
              <a:rPr lang="en-GB" dirty="0"/>
              <a:t> una </a:t>
            </a:r>
            <a:r>
              <a:rPr lang="en-GB" dirty="0" err="1"/>
              <a:t>tecnologia</a:t>
            </a:r>
            <a:r>
              <a:rPr lang="en-GB" dirty="0"/>
              <a:t> </a:t>
            </a:r>
            <a:r>
              <a:rPr lang="en-GB" dirty="0" err="1"/>
              <a:t>rivoluzionaria</a:t>
            </a:r>
            <a:r>
              <a:rPr lang="en-GB" dirty="0"/>
              <a:t>: la </a:t>
            </a:r>
            <a:r>
              <a:rPr lang="en-GB" dirty="0" err="1"/>
              <a:t>commutazione</a:t>
            </a:r>
            <a:r>
              <a:rPr lang="en-GB" dirty="0"/>
              <a:t> di </a:t>
            </a:r>
            <a:r>
              <a:rPr lang="en-GB" dirty="0" err="1"/>
              <a:t>pacchetto</a:t>
            </a:r>
            <a:r>
              <a:rPr lang="en-GB" dirty="0"/>
              <a:t> (packet switching), </a:t>
            </a:r>
            <a:r>
              <a:rPr lang="en-GB" dirty="0" err="1"/>
              <a:t>sviluppata</a:t>
            </a:r>
            <a:r>
              <a:rPr lang="en-GB" dirty="0"/>
              <a:t> da Paul Baran e da Donald Davies.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err="1"/>
              <a:t>Così</a:t>
            </a:r>
            <a:r>
              <a:rPr lang="en-GB" dirty="0"/>
              <a:t>, </a:t>
            </a:r>
            <a:r>
              <a:rPr lang="en-GB" dirty="0" err="1"/>
              <a:t>nell'ottobre</a:t>
            </a:r>
            <a:r>
              <a:rPr lang="en-GB" dirty="0"/>
              <a:t> 1969 Leonard Kleinrock, </a:t>
            </a:r>
            <a:r>
              <a:rPr lang="en-GB" dirty="0" err="1"/>
              <a:t>titolare</a:t>
            </a:r>
            <a:r>
              <a:rPr lang="en-GB" dirty="0"/>
              <a:t> del </a:t>
            </a:r>
            <a:r>
              <a:rPr lang="en-GB" dirty="0" err="1"/>
              <a:t>laboratorio</a:t>
            </a:r>
            <a:r>
              <a:rPr lang="en-GB" dirty="0"/>
              <a:t> </a:t>
            </a:r>
            <a:r>
              <a:rPr lang="en-GB" dirty="0" err="1"/>
              <a:t>dell'Università</a:t>
            </a:r>
            <a:r>
              <a:rPr lang="en-GB" dirty="0"/>
              <a:t> </a:t>
            </a:r>
            <a:r>
              <a:rPr lang="en-GB" dirty="0" err="1"/>
              <a:t>della</a:t>
            </a:r>
            <a:r>
              <a:rPr lang="en-GB" dirty="0"/>
              <a:t> California di Los Angeles, fu </a:t>
            </a:r>
            <a:r>
              <a:rPr lang="en-GB" dirty="0" err="1"/>
              <a:t>incaricato</a:t>
            </a:r>
            <a:r>
              <a:rPr lang="en-GB" dirty="0"/>
              <a:t> di </a:t>
            </a:r>
            <a:r>
              <a:rPr lang="en-GB" dirty="0" err="1"/>
              <a:t>creare</a:t>
            </a:r>
            <a:r>
              <a:rPr lang="en-GB" dirty="0"/>
              <a:t> il primo </a:t>
            </a:r>
            <a:r>
              <a:rPr lang="en-GB" dirty="0" err="1"/>
              <a:t>collegamento</a:t>
            </a:r>
            <a:r>
              <a:rPr lang="en-GB" dirty="0"/>
              <a:t> </a:t>
            </a:r>
            <a:r>
              <a:rPr lang="en-GB" dirty="0" err="1"/>
              <a:t>telefonico</a:t>
            </a:r>
            <a:r>
              <a:rPr lang="en-GB" dirty="0"/>
              <a:t> da computer a computer </a:t>
            </a:r>
            <a:r>
              <a:rPr lang="en-GB" dirty="0" err="1"/>
              <a:t>fra</a:t>
            </a:r>
            <a:r>
              <a:rPr lang="en-GB" dirty="0"/>
              <a:t> la UCLA e lo Stanford Research Institute,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furono</a:t>
            </a:r>
            <a:r>
              <a:rPr lang="en-GB" dirty="0"/>
              <a:t> </a:t>
            </a:r>
            <a:r>
              <a:rPr lang="en-GB" dirty="0" err="1"/>
              <a:t>così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primi</a:t>
            </a:r>
            <a:r>
              <a:rPr lang="en-GB" dirty="0"/>
              <a:t> due nodi di Internet: la prima </a:t>
            </a:r>
            <a:r>
              <a:rPr lang="en-GB" dirty="0" err="1"/>
              <a:t>applicazione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abbia</a:t>
            </a:r>
            <a:r>
              <a:rPr lang="en-GB" dirty="0"/>
              <a:t> </a:t>
            </a:r>
            <a:r>
              <a:rPr lang="en-GB" dirty="0" err="1"/>
              <a:t>mai</a:t>
            </a:r>
            <a:r>
              <a:rPr lang="en-GB" dirty="0"/>
              <a:t> </a:t>
            </a:r>
            <a:r>
              <a:rPr lang="en-GB" dirty="0" err="1"/>
              <a:t>funzionato</a:t>
            </a:r>
            <a:r>
              <a:rPr lang="en-GB" dirty="0"/>
              <a:t> </a:t>
            </a:r>
            <a:r>
              <a:rPr lang="en-GB" dirty="0" err="1"/>
              <a:t>su</a:t>
            </a:r>
            <a:r>
              <a:rPr lang="en-GB" dirty="0"/>
              <a:t> internet fu una </a:t>
            </a:r>
            <a:r>
              <a:rPr lang="en-GB" dirty="0" err="1"/>
              <a:t>sessione</a:t>
            </a:r>
            <a:r>
              <a:rPr lang="en-GB" dirty="0"/>
              <a:t> Telnet. </a:t>
            </a:r>
            <a:r>
              <a:rPr lang="en-GB" dirty="0" err="1"/>
              <a:t>Successivamente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aggiungerso</a:t>
            </a:r>
            <a:r>
              <a:rPr lang="en-GB" dirty="0"/>
              <a:t> </a:t>
            </a:r>
            <a:r>
              <a:rPr lang="en-GB" dirty="0" err="1"/>
              <a:t>diversi</a:t>
            </a:r>
            <a:r>
              <a:rPr lang="en-GB" dirty="0"/>
              <a:t> nodi </a:t>
            </a:r>
            <a:r>
              <a:rPr lang="en-GB" dirty="0" err="1"/>
              <a:t>ampliano</a:t>
            </a:r>
            <a:r>
              <a:rPr lang="en-GB" dirty="0"/>
              <a:t> </a:t>
            </a:r>
            <a:r>
              <a:rPr lang="en-GB" dirty="0" err="1"/>
              <a:t>quindi</a:t>
            </a:r>
            <a:r>
              <a:rPr lang="en-GB" dirty="0"/>
              <a:t> la rete di ARPANET, </a:t>
            </a:r>
            <a:r>
              <a:rPr lang="en-GB" dirty="0" err="1"/>
              <a:t>arrivando</a:t>
            </a:r>
            <a:r>
              <a:rPr lang="en-GB" dirty="0"/>
              <a:t> poi dopo </a:t>
            </a:r>
            <a:r>
              <a:rPr lang="en-GB" dirty="0" err="1"/>
              <a:t>diverso</a:t>
            </a:r>
            <a:r>
              <a:rPr lang="en-GB" dirty="0"/>
              <a:t> tempo a </a:t>
            </a:r>
            <a:r>
              <a:rPr lang="en-GB" dirty="0" err="1"/>
              <a:t>questo</a:t>
            </a:r>
            <a:r>
              <a:rPr lang="en-GB" dirty="0"/>
              <a:t>…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3580548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499B26-E9A2-8E47-B1B8-9C61EA15C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145" y="873813"/>
            <a:ext cx="9709709" cy="511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448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DB1A6-9293-1946-A447-209A9953D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Tutto</a:t>
            </a:r>
            <a:r>
              <a:rPr lang="en-GB" dirty="0"/>
              <a:t> </a:t>
            </a:r>
            <a:r>
              <a:rPr lang="en-GB" dirty="0" err="1"/>
              <a:t>molto</a:t>
            </a:r>
            <a:r>
              <a:rPr lang="en-GB" dirty="0"/>
              <a:t> bello, ma come </a:t>
            </a:r>
            <a:r>
              <a:rPr lang="en-GB" dirty="0" err="1"/>
              <a:t>comunicano</a:t>
            </a:r>
            <a:r>
              <a:rPr lang="en-GB" dirty="0"/>
              <a:t> </a:t>
            </a:r>
            <a:r>
              <a:rPr lang="en-GB" dirty="0" err="1"/>
              <a:t>tra</a:t>
            </a:r>
            <a:r>
              <a:rPr lang="en-GB" dirty="0"/>
              <a:t> </a:t>
            </a:r>
            <a:r>
              <a:rPr lang="en-GB" dirty="0" err="1"/>
              <a:t>loro</a:t>
            </a:r>
            <a:r>
              <a:rPr lang="en-GB" dirty="0"/>
              <a:t> le diverse </a:t>
            </a:r>
            <a:r>
              <a:rPr lang="en-GB" dirty="0" err="1"/>
              <a:t>componenti</a:t>
            </a:r>
            <a:r>
              <a:rPr lang="en-GB" dirty="0"/>
              <a:t>?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3A758-AA86-1946-BBFF-9D8FA32DC1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23349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Per </a:t>
            </a:r>
            <a:r>
              <a:rPr lang="en-GB" dirty="0" err="1"/>
              <a:t>capire</a:t>
            </a:r>
            <a:r>
              <a:rPr lang="en-GB" dirty="0"/>
              <a:t> </a:t>
            </a:r>
            <a:r>
              <a:rPr lang="en-GB" dirty="0" err="1"/>
              <a:t>cosa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 </a:t>
            </a:r>
            <a:r>
              <a:rPr lang="en-GB" dirty="0" err="1"/>
              <a:t>nasconde</a:t>
            </a:r>
            <a:r>
              <a:rPr lang="en-GB" dirty="0"/>
              <a:t> </a:t>
            </a:r>
            <a:r>
              <a:rPr lang="en-GB" dirty="0" err="1"/>
              <a:t>dietro</a:t>
            </a:r>
            <a:r>
              <a:rPr lang="en-GB" dirty="0"/>
              <a:t> ad un </a:t>
            </a:r>
            <a:r>
              <a:rPr lang="en-GB" dirty="0" err="1"/>
              <a:t>clic</a:t>
            </a:r>
            <a:r>
              <a:rPr lang="en-GB" dirty="0"/>
              <a:t>, </a:t>
            </a: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 err="1"/>
              <a:t>necessario</a:t>
            </a:r>
            <a:r>
              <a:rPr lang="en-GB" dirty="0"/>
              <a:t> </a:t>
            </a:r>
            <a:r>
              <a:rPr lang="en-GB" dirty="0" err="1"/>
              <a:t>comprendere</a:t>
            </a:r>
            <a:r>
              <a:rPr lang="en-GB" dirty="0"/>
              <a:t> la </a:t>
            </a:r>
            <a:r>
              <a:rPr lang="en-GB" dirty="0" err="1"/>
              <a:t>struttura</a:t>
            </a:r>
            <a:r>
              <a:rPr lang="en-GB" dirty="0"/>
              <a:t> </a:t>
            </a:r>
            <a:r>
              <a:rPr lang="en-GB" dirty="0" err="1"/>
              <a:t>logica</a:t>
            </a:r>
            <a:r>
              <a:rPr lang="en-GB" dirty="0"/>
              <a:t> </a:t>
            </a:r>
            <a:r>
              <a:rPr lang="en-GB" dirty="0" err="1"/>
              <a:t>alla</a:t>
            </a:r>
            <a:r>
              <a:rPr lang="en-GB" dirty="0"/>
              <a:t> base del </a:t>
            </a:r>
            <a:r>
              <a:rPr lang="en-GB" dirty="0" err="1"/>
              <a:t>funzionamento</a:t>
            </a:r>
            <a:r>
              <a:rPr lang="en-GB" dirty="0"/>
              <a:t> di una rete. </a:t>
            </a:r>
            <a:r>
              <a:rPr lang="en-GB" dirty="0" err="1"/>
              <a:t>Andremo</a:t>
            </a:r>
            <a:r>
              <a:rPr lang="en-GB" dirty="0"/>
              <a:t> </a:t>
            </a:r>
            <a:r>
              <a:rPr lang="en-GB" dirty="0" err="1"/>
              <a:t>ora</a:t>
            </a:r>
            <a:r>
              <a:rPr lang="en-GB" dirty="0"/>
              <a:t> a </a:t>
            </a:r>
            <a:r>
              <a:rPr lang="en-GB" dirty="0" err="1"/>
              <a:t>vedere</a:t>
            </a:r>
            <a:r>
              <a:rPr lang="en-GB" dirty="0"/>
              <a:t>  in modo semplice e </a:t>
            </a:r>
            <a:r>
              <a:rPr lang="en-GB" dirty="0" err="1"/>
              <a:t>sintetico</a:t>
            </a:r>
            <a:r>
              <a:rPr lang="en-GB" dirty="0"/>
              <a:t> il </a:t>
            </a:r>
            <a:r>
              <a:rPr lang="en-GB" dirty="0" err="1"/>
              <a:t>modello</a:t>
            </a:r>
            <a:r>
              <a:rPr lang="en-GB" dirty="0"/>
              <a:t> ISO OSI, da cui </a:t>
            </a:r>
            <a:r>
              <a:rPr lang="en-GB" dirty="0" err="1"/>
              <a:t>prende</a:t>
            </a:r>
            <a:r>
              <a:rPr lang="en-GB" dirty="0"/>
              <a:t> forma </a:t>
            </a:r>
            <a:r>
              <a:rPr lang="en-GB" dirty="0" err="1"/>
              <a:t>l’affascinante</a:t>
            </a:r>
            <a:r>
              <a:rPr lang="en-GB" dirty="0"/>
              <a:t> </a:t>
            </a:r>
            <a:r>
              <a:rPr lang="en-GB" dirty="0" err="1"/>
              <a:t>mondo</a:t>
            </a:r>
            <a:r>
              <a:rPr lang="en-GB" dirty="0"/>
              <a:t> del networking, </a:t>
            </a:r>
            <a:r>
              <a:rPr lang="en-GB" sz="1400" dirty="0"/>
              <a:t>o di </a:t>
            </a:r>
            <a:r>
              <a:rPr lang="en-GB" sz="1400" dirty="0" err="1"/>
              <a:t>TikTok</a:t>
            </a:r>
            <a:r>
              <a:rPr lang="en-GB" dirty="0"/>
              <a:t>.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624026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44452B2-3CB5-8549-9DF9-0ABC9F28ED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000" y="0"/>
            <a:ext cx="921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536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1FE3D-A5B7-DC4E-9B31-79B4E6B50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Nel dettaglio: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881FE9-E8F6-3E45-BFAF-73568D01E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dirty="0"/>
              <a:t>Il </a:t>
            </a:r>
            <a:r>
              <a:rPr lang="en-GB" dirty="0" err="1"/>
              <a:t>modello</a:t>
            </a:r>
            <a:r>
              <a:rPr lang="en-GB" dirty="0"/>
              <a:t> </a:t>
            </a: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 err="1"/>
              <a:t>stato</a:t>
            </a:r>
            <a:r>
              <a:rPr lang="en-GB" dirty="0"/>
              <a:t> </a:t>
            </a:r>
            <a:r>
              <a:rPr lang="en-GB" dirty="0" err="1"/>
              <a:t>adottato</a:t>
            </a:r>
            <a:r>
              <a:rPr lang="en-GB" dirty="0"/>
              <a:t> per la prima volta 1978. In </a:t>
            </a:r>
            <a:r>
              <a:rPr lang="en-GB" dirty="0" err="1"/>
              <a:t>quegli</a:t>
            </a:r>
            <a:r>
              <a:rPr lang="en-GB" dirty="0"/>
              <a:t> anni le </a:t>
            </a:r>
            <a:r>
              <a:rPr lang="en-GB" dirty="0" err="1"/>
              <a:t>reti</a:t>
            </a:r>
            <a:r>
              <a:rPr lang="en-GB" dirty="0"/>
              <a:t> di computer </a:t>
            </a:r>
            <a:r>
              <a:rPr lang="en-GB" dirty="0" err="1"/>
              <a:t>erano</a:t>
            </a:r>
            <a:r>
              <a:rPr lang="en-GB" dirty="0"/>
              <a:t> </a:t>
            </a:r>
            <a:r>
              <a:rPr lang="en-GB" dirty="0" err="1"/>
              <a:t>chiuse</a:t>
            </a:r>
            <a:r>
              <a:rPr lang="en-GB" dirty="0"/>
              <a:t>, </a:t>
            </a:r>
            <a:r>
              <a:rPr lang="en-GB" dirty="0" err="1"/>
              <a:t>cioè</a:t>
            </a:r>
            <a:r>
              <a:rPr lang="en-GB" dirty="0"/>
              <a:t> </a:t>
            </a:r>
            <a:r>
              <a:rPr lang="en-GB" dirty="0" err="1"/>
              <a:t>erano</a:t>
            </a:r>
            <a:r>
              <a:rPr lang="en-GB" dirty="0"/>
              <a:t> in </a:t>
            </a:r>
            <a:r>
              <a:rPr lang="en-GB" dirty="0" err="1"/>
              <a:t>grado</a:t>
            </a:r>
            <a:r>
              <a:rPr lang="en-GB" dirty="0"/>
              <a:t> di </a:t>
            </a:r>
            <a:r>
              <a:rPr lang="en-GB" dirty="0" err="1"/>
              <a:t>comunicare</a:t>
            </a:r>
            <a:r>
              <a:rPr lang="en-GB" dirty="0"/>
              <a:t> solo con </a:t>
            </a:r>
            <a:r>
              <a:rPr lang="en-GB" dirty="0" err="1"/>
              <a:t>apparati</a:t>
            </a:r>
            <a:r>
              <a:rPr lang="en-GB" dirty="0"/>
              <a:t> </a:t>
            </a:r>
            <a:r>
              <a:rPr lang="en-GB" dirty="0" err="1"/>
              <a:t>dello</a:t>
            </a:r>
            <a:r>
              <a:rPr lang="en-GB" dirty="0"/>
              <a:t> </a:t>
            </a:r>
            <a:r>
              <a:rPr lang="en-GB" dirty="0" err="1"/>
              <a:t>stesso</a:t>
            </a:r>
            <a:r>
              <a:rPr lang="en-GB" dirty="0"/>
              <a:t> </a:t>
            </a:r>
            <a:r>
              <a:rPr lang="en-GB" dirty="0" err="1"/>
              <a:t>produttore</a:t>
            </a:r>
            <a:r>
              <a:rPr lang="en-GB" dirty="0"/>
              <a:t>. Con la </a:t>
            </a:r>
            <a:r>
              <a:rPr lang="en-GB" dirty="0" err="1"/>
              <a:t>diffusione</a:t>
            </a:r>
            <a:r>
              <a:rPr lang="en-GB" dirty="0"/>
              <a:t> di Internet, </a:t>
            </a:r>
            <a:r>
              <a:rPr lang="en-GB" dirty="0" err="1"/>
              <a:t>cresceva</a:t>
            </a:r>
            <a:r>
              <a:rPr lang="en-GB" dirty="0"/>
              <a:t> la </a:t>
            </a:r>
            <a:r>
              <a:rPr lang="en-GB" dirty="0" err="1"/>
              <a:t>necessità</a:t>
            </a:r>
            <a:r>
              <a:rPr lang="en-GB" dirty="0"/>
              <a:t> di </a:t>
            </a:r>
            <a:r>
              <a:rPr lang="en-GB" dirty="0" err="1"/>
              <a:t>comunicare</a:t>
            </a:r>
            <a:r>
              <a:rPr lang="en-GB" dirty="0"/>
              <a:t> con </a:t>
            </a:r>
            <a:r>
              <a:rPr lang="en-GB" dirty="0" err="1"/>
              <a:t>sistemi</a:t>
            </a:r>
            <a:r>
              <a:rPr lang="en-GB" dirty="0"/>
              <a:t> </a:t>
            </a:r>
            <a:r>
              <a:rPr lang="en-GB" dirty="0" err="1"/>
              <a:t>aperti</a:t>
            </a:r>
            <a:r>
              <a:rPr lang="en-GB" dirty="0"/>
              <a:t> e </a:t>
            </a:r>
            <a:r>
              <a:rPr lang="en-GB" dirty="0" err="1"/>
              <a:t>quindi</a:t>
            </a:r>
            <a:r>
              <a:rPr lang="en-GB" dirty="0"/>
              <a:t> di </a:t>
            </a:r>
            <a:r>
              <a:rPr lang="en-GB" dirty="0" err="1"/>
              <a:t>avere</a:t>
            </a:r>
            <a:r>
              <a:rPr lang="en-GB" dirty="0"/>
              <a:t> </a:t>
            </a:r>
            <a:r>
              <a:rPr lang="en-GB" dirty="0" err="1"/>
              <a:t>degli</a:t>
            </a:r>
            <a:r>
              <a:rPr lang="en-GB" dirty="0"/>
              <a:t> standard </a:t>
            </a:r>
            <a:r>
              <a:rPr lang="en-GB" dirty="0" err="1"/>
              <a:t>comuni</a:t>
            </a:r>
            <a:r>
              <a:rPr lang="en-GB" dirty="0"/>
              <a:t> </a:t>
            </a:r>
            <a:r>
              <a:rPr lang="en-GB" dirty="0" err="1"/>
              <a:t>applicabili</a:t>
            </a:r>
            <a:r>
              <a:rPr lang="en-GB" dirty="0"/>
              <a:t> </a:t>
            </a:r>
            <a:r>
              <a:rPr lang="en-GB" dirty="0" err="1"/>
              <a:t>su</a:t>
            </a:r>
            <a:r>
              <a:rPr lang="en-GB" dirty="0"/>
              <a:t> </a:t>
            </a:r>
            <a:r>
              <a:rPr lang="en-GB" dirty="0" err="1"/>
              <a:t>reti</a:t>
            </a:r>
            <a:r>
              <a:rPr lang="en-GB" dirty="0"/>
              <a:t> sempre </a:t>
            </a:r>
            <a:r>
              <a:rPr lang="en-GB" dirty="0" err="1"/>
              <a:t>più</a:t>
            </a:r>
            <a:r>
              <a:rPr lang="en-GB" dirty="0"/>
              <a:t> </a:t>
            </a:r>
            <a:r>
              <a:rPr lang="en-GB" dirty="0" err="1"/>
              <a:t>ampie</a:t>
            </a:r>
            <a:r>
              <a:rPr lang="en-GB" dirty="0"/>
              <a:t> e </a:t>
            </a:r>
            <a:r>
              <a:rPr lang="en-GB" dirty="0" err="1"/>
              <a:t>complesse</a:t>
            </a:r>
            <a:r>
              <a:rPr lang="en-GB" dirty="0"/>
              <a:t>. Il </a:t>
            </a:r>
            <a:r>
              <a:rPr lang="en-GB" dirty="0" err="1"/>
              <a:t>modello</a:t>
            </a:r>
            <a:r>
              <a:rPr lang="en-GB" dirty="0"/>
              <a:t> ISO/OSI </a:t>
            </a:r>
            <a:r>
              <a:rPr lang="en-GB" dirty="0" err="1"/>
              <a:t>risponde</a:t>
            </a:r>
            <a:r>
              <a:rPr lang="en-GB" dirty="0"/>
              <a:t> proprio a </a:t>
            </a:r>
            <a:r>
              <a:rPr lang="en-GB" dirty="0" err="1"/>
              <a:t>questa</a:t>
            </a:r>
            <a:r>
              <a:rPr lang="en-GB" dirty="0"/>
              <a:t> </a:t>
            </a:r>
            <a:r>
              <a:rPr lang="en-GB" dirty="0" err="1"/>
              <a:t>esigenza</a:t>
            </a:r>
            <a:r>
              <a:rPr lang="en-GB" dirty="0"/>
              <a:t>: per la prima volta,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guarda</a:t>
            </a:r>
            <a:r>
              <a:rPr lang="en-GB" dirty="0"/>
              <a:t> </a:t>
            </a:r>
            <a:r>
              <a:rPr lang="en-GB" dirty="0" err="1"/>
              <a:t>all’interoperabilità</a:t>
            </a:r>
            <a:r>
              <a:rPr lang="en-GB" dirty="0"/>
              <a:t> </a:t>
            </a:r>
            <a:r>
              <a:rPr lang="en-GB" dirty="0" err="1"/>
              <a:t>dei</a:t>
            </a:r>
            <a:r>
              <a:rPr lang="en-GB" dirty="0"/>
              <a:t> </a:t>
            </a:r>
            <a:r>
              <a:rPr lang="en-GB" dirty="0" err="1"/>
              <a:t>prodotti</a:t>
            </a:r>
            <a:r>
              <a:rPr lang="en-GB" dirty="0"/>
              <a:t>.</a:t>
            </a:r>
          </a:p>
          <a:p>
            <a:pPr marL="0" indent="0">
              <a:buNone/>
            </a:pPr>
            <a:r>
              <a:rPr lang="en-GB" dirty="0"/>
              <a:t>La </a:t>
            </a:r>
            <a:r>
              <a:rPr lang="en-GB" dirty="0" err="1"/>
              <a:t>comunicazione</a:t>
            </a:r>
            <a:r>
              <a:rPr lang="en-GB" dirty="0"/>
              <a:t> </a:t>
            </a:r>
            <a:r>
              <a:rPr lang="en-GB" dirty="0" err="1"/>
              <a:t>tra</a:t>
            </a:r>
            <a:r>
              <a:rPr lang="en-GB" dirty="0"/>
              <a:t> due </a:t>
            </a:r>
            <a:r>
              <a:rPr lang="en-GB" dirty="0" err="1"/>
              <a:t>dispositivi</a:t>
            </a:r>
            <a:r>
              <a:rPr lang="en-GB" dirty="0"/>
              <a:t> </a:t>
            </a:r>
            <a:r>
              <a:rPr lang="en-GB" dirty="0" err="1"/>
              <a:t>può</a:t>
            </a:r>
            <a:r>
              <a:rPr lang="en-GB" dirty="0"/>
              <a:t> </a:t>
            </a:r>
            <a:r>
              <a:rPr lang="en-GB" dirty="0" err="1"/>
              <a:t>sembrare</a:t>
            </a:r>
            <a:r>
              <a:rPr lang="en-GB" dirty="0"/>
              <a:t> </a:t>
            </a:r>
            <a:r>
              <a:rPr lang="en-GB" dirty="0" err="1"/>
              <a:t>banale</a:t>
            </a:r>
            <a:r>
              <a:rPr lang="en-GB" dirty="0"/>
              <a:t>, ma </a:t>
            </a:r>
            <a:r>
              <a:rPr lang="en-GB" dirty="0" err="1"/>
              <a:t>dietro</a:t>
            </a:r>
            <a:r>
              <a:rPr lang="en-GB" dirty="0"/>
              <a:t> </a:t>
            </a:r>
            <a:r>
              <a:rPr lang="en-GB" dirty="0" err="1"/>
              <a:t>l’invio</a:t>
            </a:r>
            <a:r>
              <a:rPr lang="en-GB" dirty="0"/>
              <a:t> di un </a:t>
            </a:r>
            <a:r>
              <a:rPr lang="en-GB" dirty="0" err="1"/>
              <a:t>messaggio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nascondono</a:t>
            </a:r>
            <a:r>
              <a:rPr lang="en-GB" dirty="0"/>
              <a:t> </a:t>
            </a:r>
            <a:r>
              <a:rPr lang="en-GB" dirty="0" err="1"/>
              <a:t>numerose</a:t>
            </a:r>
            <a:r>
              <a:rPr lang="en-GB" dirty="0"/>
              <a:t> </a:t>
            </a:r>
            <a:r>
              <a:rPr lang="en-GB" dirty="0" err="1"/>
              <a:t>operazioni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svolgono</a:t>
            </a:r>
            <a:r>
              <a:rPr lang="en-GB" dirty="0"/>
              <a:t> in tempi </a:t>
            </a:r>
            <a:r>
              <a:rPr lang="en-GB" dirty="0" err="1"/>
              <a:t>rapidissimi</a:t>
            </a:r>
            <a:r>
              <a:rPr lang="en-GB" dirty="0"/>
              <a:t>. Il </a:t>
            </a:r>
            <a:r>
              <a:rPr lang="en-GB" dirty="0" err="1"/>
              <a:t>modello</a:t>
            </a:r>
            <a:r>
              <a:rPr lang="en-GB" dirty="0"/>
              <a:t> ISO/OSI </a:t>
            </a: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 err="1"/>
              <a:t>organizzato</a:t>
            </a:r>
            <a:r>
              <a:rPr lang="en-GB" dirty="0"/>
              <a:t> in 7 </a:t>
            </a:r>
            <a:r>
              <a:rPr lang="en-GB" dirty="0" err="1"/>
              <a:t>livelli</a:t>
            </a:r>
            <a:r>
              <a:rPr lang="en-GB" dirty="0"/>
              <a:t> </a:t>
            </a:r>
            <a:r>
              <a:rPr lang="en-GB" dirty="0" err="1"/>
              <a:t>gerarchici</a:t>
            </a:r>
            <a:r>
              <a:rPr lang="en-GB" dirty="0"/>
              <a:t>,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comunicano</a:t>
            </a:r>
            <a:r>
              <a:rPr lang="en-GB" dirty="0"/>
              <a:t> </a:t>
            </a:r>
            <a:r>
              <a:rPr lang="en-GB" dirty="0" err="1"/>
              <a:t>tra</a:t>
            </a:r>
            <a:r>
              <a:rPr lang="en-GB" dirty="0"/>
              <a:t> </a:t>
            </a:r>
            <a:r>
              <a:rPr lang="en-GB" dirty="0" err="1"/>
              <a:t>loro</a:t>
            </a:r>
            <a:r>
              <a:rPr lang="en-GB" dirty="0"/>
              <a:t> </a:t>
            </a:r>
            <a:r>
              <a:rPr lang="en-GB" dirty="0" err="1"/>
              <a:t>tramite</a:t>
            </a:r>
            <a:r>
              <a:rPr lang="en-GB" dirty="0"/>
              <a:t> </a:t>
            </a:r>
            <a:r>
              <a:rPr lang="en-GB" dirty="0" err="1"/>
              <a:t>un’interfaccia</a:t>
            </a:r>
            <a:r>
              <a:rPr lang="en-GB" dirty="0"/>
              <a:t>.</a:t>
            </a:r>
          </a:p>
          <a:p>
            <a:pPr marL="0" indent="0">
              <a:buNone/>
            </a:pPr>
            <a:r>
              <a:rPr lang="en-GB" dirty="0" err="1"/>
              <a:t>Ogni</a:t>
            </a:r>
            <a:r>
              <a:rPr lang="en-GB" dirty="0"/>
              <a:t> </a:t>
            </a:r>
            <a:r>
              <a:rPr lang="en-GB" dirty="0" err="1"/>
              <a:t>livello</a:t>
            </a:r>
            <a:r>
              <a:rPr lang="en-GB" dirty="0"/>
              <a:t> </a:t>
            </a:r>
            <a:r>
              <a:rPr lang="en-GB" dirty="0" err="1"/>
              <a:t>fornisce</a:t>
            </a:r>
            <a:r>
              <a:rPr lang="en-GB" dirty="0"/>
              <a:t> </a:t>
            </a:r>
            <a:r>
              <a:rPr lang="en-GB" dirty="0" err="1"/>
              <a:t>servizi</a:t>
            </a:r>
            <a:r>
              <a:rPr lang="en-GB" dirty="0"/>
              <a:t> al </a:t>
            </a:r>
            <a:r>
              <a:rPr lang="en-GB" dirty="0" err="1"/>
              <a:t>livello</a:t>
            </a:r>
            <a:r>
              <a:rPr lang="en-GB" dirty="0"/>
              <a:t> </a:t>
            </a:r>
            <a:r>
              <a:rPr lang="en-GB" dirty="0" err="1"/>
              <a:t>superiore</a:t>
            </a:r>
            <a:r>
              <a:rPr lang="en-GB" dirty="0"/>
              <a:t> e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dividono</a:t>
            </a:r>
            <a:r>
              <a:rPr lang="en-GB" dirty="0"/>
              <a:t> in </a:t>
            </a:r>
            <a:r>
              <a:rPr lang="en-GB" dirty="0" err="1"/>
              <a:t>livelli</a:t>
            </a:r>
            <a:r>
              <a:rPr lang="en-GB" dirty="0"/>
              <a:t> di </a:t>
            </a:r>
            <a:r>
              <a:rPr lang="en-GB" dirty="0" err="1"/>
              <a:t>trasporto</a:t>
            </a:r>
            <a:r>
              <a:rPr lang="en-GB" dirty="0"/>
              <a:t> (media layers) e </a:t>
            </a:r>
            <a:r>
              <a:rPr lang="en-GB" dirty="0" err="1"/>
              <a:t>livelli</a:t>
            </a:r>
            <a:r>
              <a:rPr lang="en-GB" dirty="0"/>
              <a:t> di </a:t>
            </a:r>
            <a:r>
              <a:rPr lang="en-GB" dirty="0" err="1"/>
              <a:t>applicazione</a:t>
            </a:r>
            <a:r>
              <a:rPr lang="en-GB" dirty="0"/>
              <a:t> (host layers).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Prima di </a:t>
            </a:r>
            <a:r>
              <a:rPr lang="en-GB" dirty="0" err="1"/>
              <a:t>approfondire</a:t>
            </a:r>
            <a:r>
              <a:rPr lang="en-GB" dirty="0"/>
              <a:t> la </a:t>
            </a:r>
            <a:r>
              <a:rPr lang="en-GB" dirty="0" err="1"/>
              <a:t>questione</a:t>
            </a:r>
            <a:r>
              <a:rPr lang="en-GB" dirty="0"/>
              <a:t> </a:t>
            </a:r>
            <a:r>
              <a:rPr lang="en-GB" dirty="0" err="1"/>
              <a:t>dei</a:t>
            </a:r>
            <a:r>
              <a:rPr lang="en-GB" dirty="0"/>
              <a:t> </a:t>
            </a:r>
            <a:r>
              <a:rPr lang="en-GB" dirty="0" err="1"/>
              <a:t>livelli</a:t>
            </a:r>
            <a:r>
              <a:rPr lang="en-GB" dirty="0"/>
              <a:t>, </a:t>
            </a:r>
            <a:r>
              <a:rPr lang="en-GB" dirty="0" err="1"/>
              <a:t>è</a:t>
            </a:r>
            <a:r>
              <a:rPr lang="en-GB" dirty="0"/>
              <a:t> bene </a:t>
            </a:r>
            <a:r>
              <a:rPr lang="en-GB" dirty="0" err="1"/>
              <a:t>ricordare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La rete </a:t>
            </a:r>
            <a:r>
              <a:rPr lang="en-GB" dirty="0" err="1"/>
              <a:t>può</a:t>
            </a:r>
            <a:r>
              <a:rPr lang="en-GB" dirty="0"/>
              <a:t> </a:t>
            </a:r>
            <a:r>
              <a:rPr lang="en-GB" dirty="0" err="1"/>
              <a:t>essere</a:t>
            </a:r>
            <a:r>
              <a:rPr lang="en-GB" dirty="0"/>
              <a:t> </a:t>
            </a:r>
            <a:r>
              <a:rPr lang="en-GB" dirty="0" err="1"/>
              <a:t>paragonata</a:t>
            </a:r>
            <a:r>
              <a:rPr lang="en-GB" dirty="0"/>
              <a:t> </a:t>
            </a:r>
            <a:r>
              <a:rPr lang="en-GB" dirty="0" err="1"/>
              <a:t>all’insieme</a:t>
            </a:r>
            <a:r>
              <a:rPr lang="en-GB" dirty="0"/>
              <a:t> “</a:t>
            </a:r>
            <a:r>
              <a:rPr lang="en-GB" dirty="0" err="1"/>
              <a:t>strade</a:t>
            </a:r>
            <a:r>
              <a:rPr lang="en-GB" dirty="0"/>
              <a:t>”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consentono</a:t>
            </a:r>
            <a:r>
              <a:rPr lang="en-GB" dirty="0"/>
              <a:t> il </a:t>
            </a:r>
            <a:r>
              <a:rPr lang="en-GB" dirty="0" err="1"/>
              <a:t>trasporto</a:t>
            </a:r>
            <a:r>
              <a:rPr lang="en-GB" dirty="0"/>
              <a:t> di </a:t>
            </a:r>
            <a:r>
              <a:rPr lang="en-GB" dirty="0" err="1"/>
              <a:t>informazioni</a:t>
            </a:r>
            <a:r>
              <a:rPr lang="en-GB" dirty="0"/>
              <a:t> da un punto ad un </a:t>
            </a:r>
            <a:r>
              <a:rPr lang="en-GB" dirty="0" err="1"/>
              <a:t>altro</a:t>
            </a:r>
            <a:r>
              <a:rPr lang="en-GB" dirty="0"/>
              <a:t> </a:t>
            </a:r>
            <a:r>
              <a:rPr lang="en-GB" dirty="0" err="1"/>
              <a:t>della</a:t>
            </a:r>
            <a:r>
              <a:rPr lang="en-GB" dirty="0"/>
              <a:t> rete (per </a:t>
            </a:r>
            <a:r>
              <a:rPr lang="en-GB" dirty="0" err="1"/>
              <a:t>dirla</a:t>
            </a:r>
            <a:r>
              <a:rPr lang="en-GB" dirty="0"/>
              <a:t> </a:t>
            </a:r>
            <a:r>
              <a:rPr lang="en-GB" dirty="0" err="1"/>
              <a:t>meglio</a:t>
            </a:r>
            <a:r>
              <a:rPr lang="en-GB" dirty="0"/>
              <a:t>, </a:t>
            </a:r>
            <a:r>
              <a:rPr lang="en-GB" dirty="0" err="1"/>
              <a:t>tra</a:t>
            </a:r>
            <a:r>
              <a:rPr lang="en-GB" dirty="0"/>
              <a:t> una </a:t>
            </a:r>
            <a:r>
              <a:rPr lang="en-GB" dirty="0" err="1"/>
              <a:t>sorgente</a:t>
            </a:r>
            <a:r>
              <a:rPr lang="en-GB" dirty="0"/>
              <a:t> e un </a:t>
            </a:r>
            <a:r>
              <a:rPr lang="en-GB" dirty="0" err="1"/>
              <a:t>destinatario</a:t>
            </a:r>
            <a:r>
              <a:rPr lang="en-GB" dirty="0"/>
              <a:t>);</a:t>
            </a:r>
          </a:p>
          <a:p>
            <a:pPr lvl="1"/>
            <a:r>
              <a:rPr lang="en-GB" dirty="0"/>
              <a:t>Le </a:t>
            </a:r>
            <a:r>
              <a:rPr lang="en-GB" dirty="0" err="1"/>
              <a:t>informazioni</a:t>
            </a:r>
            <a:r>
              <a:rPr lang="en-GB" dirty="0"/>
              <a:t> </a:t>
            </a:r>
            <a:r>
              <a:rPr lang="en-GB" dirty="0" err="1"/>
              <a:t>scambiate</a:t>
            </a:r>
            <a:r>
              <a:rPr lang="en-GB" dirty="0"/>
              <a:t> in rete – </a:t>
            </a:r>
            <a:r>
              <a:rPr lang="en-GB" dirty="0" err="1"/>
              <a:t>sia</a:t>
            </a:r>
            <a:r>
              <a:rPr lang="en-GB" dirty="0"/>
              <a:t> voce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dati</a:t>
            </a:r>
            <a:r>
              <a:rPr lang="en-GB" dirty="0"/>
              <a:t> – </a:t>
            </a:r>
            <a:r>
              <a:rPr lang="en-GB" dirty="0" err="1"/>
              <a:t>sono</a:t>
            </a:r>
            <a:r>
              <a:rPr lang="en-GB" dirty="0"/>
              <a:t> </a:t>
            </a:r>
            <a:r>
              <a:rPr lang="en-GB" dirty="0" err="1"/>
              <a:t>contenute</a:t>
            </a:r>
            <a:r>
              <a:rPr lang="en-GB" dirty="0"/>
              <a:t> in </a:t>
            </a:r>
            <a:r>
              <a:rPr lang="en-GB" dirty="0" err="1"/>
              <a:t>pacchetti</a:t>
            </a:r>
            <a:r>
              <a:rPr lang="en-GB" dirty="0"/>
              <a:t> di </a:t>
            </a:r>
            <a:r>
              <a:rPr lang="en-GB" dirty="0" err="1"/>
              <a:t>dati</a:t>
            </a:r>
            <a:r>
              <a:rPr lang="en-GB" dirty="0"/>
              <a:t>, </a:t>
            </a:r>
            <a:r>
              <a:rPr lang="en-GB" dirty="0" err="1"/>
              <a:t>che</a:t>
            </a:r>
            <a:r>
              <a:rPr lang="en-GB" dirty="0"/>
              <a:t> per </a:t>
            </a:r>
            <a:r>
              <a:rPr lang="en-GB" dirty="0" err="1"/>
              <a:t>essere</a:t>
            </a:r>
            <a:r>
              <a:rPr lang="en-GB" dirty="0"/>
              <a:t> </a:t>
            </a:r>
            <a:r>
              <a:rPr lang="en-GB" dirty="0" err="1"/>
              <a:t>spediti</a:t>
            </a:r>
            <a:r>
              <a:rPr lang="en-GB" dirty="0"/>
              <a:t> </a:t>
            </a:r>
            <a:r>
              <a:rPr lang="en-GB" dirty="0" err="1"/>
              <a:t>devono</a:t>
            </a:r>
            <a:r>
              <a:rPr lang="en-GB" dirty="0"/>
              <a:t> </a:t>
            </a:r>
            <a:r>
              <a:rPr lang="en-GB" dirty="0" err="1"/>
              <a:t>essere</a:t>
            </a:r>
            <a:r>
              <a:rPr lang="en-GB" dirty="0"/>
              <a:t> “</a:t>
            </a:r>
            <a:r>
              <a:rPr lang="en-GB" dirty="0" err="1"/>
              <a:t>impacchettati</a:t>
            </a:r>
            <a:r>
              <a:rPr lang="en-GB" dirty="0"/>
              <a:t>” </a:t>
            </a:r>
            <a:r>
              <a:rPr lang="en-GB" dirty="0" err="1"/>
              <a:t>correttamente</a:t>
            </a:r>
            <a:r>
              <a:rPr lang="en-GB" dirty="0"/>
              <a:t> e poi “</a:t>
            </a:r>
            <a:r>
              <a:rPr lang="en-GB" dirty="0" err="1"/>
              <a:t>spacchettati</a:t>
            </a:r>
            <a:r>
              <a:rPr lang="en-GB" dirty="0"/>
              <a:t>” dal </a:t>
            </a:r>
            <a:r>
              <a:rPr lang="en-GB" dirty="0" err="1"/>
              <a:t>destinatario</a:t>
            </a:r>
            <a:r>
              <a:rPr lang="en-GB" dirty="0"/>
              <a:t> per </a:t>
            </a:r>
            <a:r>
              <a:rPr lang="en-GB" dirty="0" err="1"/>
              <a:t>essere</a:t>
            </a:r>
            <a:r>
              <a:rPr lang="en-GB" dirty="0"/>
              <a:t> </a:t>
            </a:r>
            <a:r>
              <a:rPr lang="en-GB" dirty="0" err="1"/>
              <a:t>letti</a:t>
            </a:r>
            <a:r>
              <a:rPr lang="en-GB" dirty="0"/>
              <a:t>.</a:t>
            </a: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1764253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F7A67-3F40-0040-99BB-6F9F141FC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Livello</a:t>
            </a:r>
            <a:r>
              <a:rPr lang="en-GB" dirty="0"/>
              <a:t> 1 – </a:t>
            </a:r>
            <a:r>
              <a:rPr lang="en-GB" dirty="0" err="1"/>
              <a:t>Fisico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D42FD-7A3C-6044-9F5E-20DBFE676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err="1"/>
              <a:t>Avviene</a:t>
            </a:r>
            <a:r>
              <a:rPr lang="en-GB" dirty="0"/>
              <a:t> </a:t>
            </a:r>
            <a:r>
              <a:rPr lang="en-GB" dirty="0" err="1"/>
              <a:t>grazie</a:t>
            </a:r>
            <a:r>
              <a:rPr lang="en-GB" dirty="0"/>
              <a:t> ai </a:t>
            </a:r>
            <a:r>
              <a:rPr lang="en-GB" dirty="0" err="1"/>
              <a:t>protocolli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regolano</a:t>
            </a:r>
            <a:r>
              <a:rPr lang="en-GB" dirty="0"/>
              <a:t> la </a:t>
            </a:r>
            <a:r>
              <a:rPr lang="en-GB" dirty="0" err="1"/>
              <a:t>trasmissione</a:t>
            </a:r>
            <a:r>
              <a:rPr lang="en-GB" dirty="0"/>
              <a:t> </a:t>
            </a:r>
            <a:r>
              <a:rPr lang="en-GB" dirty="0" err="1"/>
              <a:t>dei</a:t>
            </a:r>
            <a:r>
              <a:rPr lang="en-GB" dirty="0"/>
              <a:t> </a:t>
            </a:r>
            <a:r>
              <a:rPr lang="en-GB" dirty="0" err="1"/>
              <a:t>dati</a:t>
            </a:r>
            <a:r>
              <a:rPr lang="en-GB" dirty="0"/>
              <a:t> </a:t>
            </a:r>
            <a:r>
              <a:rPr lang="en-GB" dirty="0" err="1"/>
              <a:t>tra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due nodi </a:t>
            </a:r>
            <a:r>
              <a:rPr lang="en-GB" dirty="0" err="1"/>
              <a:t>della</a:t>
            </a:r>
            <a:r>
              <a:rPr lang="en-GB" dirty="0"/>
              <a:t> rete. Qui </a:t>
            </a:r>
            <a:r>
              <a:rPr lang="en-GB" dirty="0" err="1"/>
              <a:t>i</a:t>
            </a:r>
            <a:r>
              <a:rPr lang="en-GB" dirty="0"/>
              <a:t> bit (</a:t>
            </a:r>
            <a:r>
              <a:rPr lang="en-GB" dirty="0" err="1"/>
              <a:t>l’unità</a:t>
            </a:r>
            <a:r>
              <a:rPr lang="en-GB" dirty="0"/>
              <a:t> </a:t>
            </a:r>
            <a:r>
              <a:rPr lang="en-GB" dirty="0" err="1"/>
              <a:t>fondamentale</a:t>
            </a:r>
            <a:r>
              <a:rPr lang="en-GB" dirty="0"/>
              <a:t> </a:t>
            </a:r>
            <a:r>
              <a:rPr lang="en-GB" dirty="0" err="1"/>
              <a:t>dei</a:t>
            </a:r>
            <a:r>
              <a:rPr lang="en-GB" dirty="0"/>
              <a:t> </a:t>
            </a:r>
            <a:r>
              <a:rPr lang="en-GB" dirty="0" err="1"/>
              <a:t>dati</a:t>
            </a:r>
            <a:r>
              <a:rPr lang="en-GB" dirty="0"/>
              <a:t>) </a:t>
            </a:r>
            <a:r>
              <a:rPr lang="en-GB" dirty="0" err="1"/>
              <a:t>contenuti</a:t>
            </a:r>
            <a:r>
              <a:rPr lang="en-GB" dirty="0"/>
              <a:t> in un </a:t>
            </a:r>
            <a:r>
              <a:rPr lang="en-GB" dirty="0" err="1"/>
              <a:t>pacchetto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trasformano</a:t>
            </a:r>
            <a:r>
              <a:rPr lang="en-GB" dirty="0"/>
              <a:t> in un </a:t>
            </a:r>
            <a:r>
              <a:rPr lang="en-GB" dirty="0" err="1"/>
              <a:t>segnale</a:t>
            </a:r>
            <a:r>
              <a:rPr lang="en-GB" dirty="0"/>
              <a:t> </a:t>
            </a:r>
            <a:r>
              <a:rPr lang="en-GB" dirty="0" err="1"/>
              <a:t>fisico</a:t>
            </a:r>
            <a:r>
              <a:rPr lang="en-GB" dirty="0"/>
              <a:t> </a:t>
            </a:r>
            <a:r>
              <a:rPr lang="en-GB" dirty="0" err="1"/>
              <a:t>adatto</a:t>
            </a:r>
            <a:r>
              <a:rPr lang="en-GB" dirty="0"/>
              <a:t> per il mezzo di </a:t>
            </a:r>
            <a:r>
              <a:rPr lang="en-GB" dirty="0" err="1"/>
              <a:t>trasmissione</a:t>
            </a:r>
            <a:r>
              <a:rPr lang="en-GB" dirty="0"/>
              <a:t>. </a:t>
            </a:r>
            <a:r>
              <a:rPr lang="en-GB" dirty="0" err="1"/>
              <a:t>Questo</a:t>
            </a:r>
            <a:r>
              <a:rPr lang="en-GB" dirty="0"/>
              <a:t> </a:t>
            </a:r>
            <a:r>
              <a:rPr lang="en-GB" dirty="0" err="1"/>
              <a:t>segnale</a:t>
            </a:r>
            <a:r>
              <a:rPr lang="en-GB" dirty="0"/>
              <a:t> </a:t>
            </a:r>
            <a:r>
              <a:rPr lang="en-GB" dirty="0" err="1"/>
              <a:t>può</a:t>
            </a:r>
            <a:r>
              <a:rPr lang="en-GB" dirty="0"/>
              <a:t> </a:t>
            </a:r>
            <a:r>
              <a:rPr lang="en-GB" dirty="0" err="1"/>
              <a:t>essere</a:t>
            </a:r>
            <a:r>
              <a:rPr lang="en-GB" dirty="0"/>
              <a:t> </a:t>
            </a:r>
            <a:r>
              <a:rPr lang="en-GB" dirty="0" err="1"/>
              <a:t>trasmesso</a:t>
            </a:r>
            <a:r>
              <a:rPr lang="en-GB" dirty="0"/>
              <a:t> solo </a:t>
            </a:r>
            <a:r>
              <a:rPr lang="en-GB" dirty="0" err="1"/>
              <a:t>mediante</a:t>
            </a:r>
            <a:r>
              <a:rPr lang="en-GB" dirty="0"/>
              <a:t> un filo di </a:t>
            </a:r>
            <a:r>
              <a:rPr lang="en-GB" dirty="0" err="1"/>
              <a:t>rame</a:t>
            </a:r>
            <a:r>
              <a:rPr lang="en-GB" dirty="0"/>
              <a:t>, </a:t>
            </a:r>
            <a:r>
              <a:rPr lang="en-GB" dirty="0" err="1"/>
              <a:t>fibra</a:t>
            </a:r>
            <a:r>
              <a:rPr lang="en-GB" dirty="0"/>
              <a:t> </a:t>
            </a:r>
            <a:r>
              <a:rPr lang="en-GB" dirty="0" err="1"/>
              <a:t>ottica</a:t>
            </a:r>
            <a:r>
              <a:rPr lang="en-GB" dirty="0"/>
              <a:t> o per via </a:t>
            </a:r>
            <a:r>
              <a:rPr lang="en-GB" dirty="0" err="1"/>
              <a:t>aerea</a:t>
            </a:r>
            <a:r>
              <a:rPr lang="en-GB" dirty="0"/>
              <a:t>. I </a:t>
            </a:r>
            <a:r>
              <a:rPr lang="en-GB" dirty="0" err="1"/>
              <a:t>protocolli</a:t>
            </a:r>
            <a:r>
              <a:rPr lang="en-GB" dirty="0"/>
              <a:t> </a:t>
            </a:r>
            <a:r>
              <a:rPr lang="en-GB" dirty="0" err="1"/>
              <a:t>comuni</a:t>
            </a:r>
            <a:r>
              <a:rPr lang="en-GB" dirty="0"/>
              <a:t> </a:t>
            </a:r>
            <a:r>
              <a:rPr lang="en-GB" dirty="0" err="1"/>
              <a:t>regolano</a:t>
            </a:r>
            <a:r>
              <a:rPr lang="en-GB" dirty="0"/>
              <a:t> la </a:t>
            </a:r>
            <a:r>
              <a:rPr lang="en-GB" dirty="0" err="1"/>
              <a:t>comunicazione</a:t>
            </a:r>
            <a:r>
              <a:rPr lang="en-GB" dirty="0"/>
              <a:t> con il mezzo di </a:t>
            </a:r>
            <a:r>
              <a:rPr lang="en-GB" dirty="0" err="1"/>
              <a:t>trasmissione</a:t>
            </a:r>
            <a:r>
              <a:rPr lang="en-GB" dirty="0"/>
              <a:t>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551472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611</TotalTime>
  <Words>2369</Words>
  <Application>Microsoft Macintosh PowerPoint</Application>
  <PresentationFormat>Widescreen</PresentationFormat>
  <Paragraphs>82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Modello ISO/OSI e TCP/IP</vt:lpstr>
      <vt:lpstr>Il modello ISO OSI</vt:lpstr>
      <vt:lpstr>…prima del modello ISO OSI un po’ di storia su com’é nato internet</vt:lpstr>
      <vt:lpstr>PowerPoint Presentation</vt:lpstr>
      <vt:lpstr>PowerPoint Presentation</vt:lpstr>
      <vt:lpstr>Tutto molto bello, ma come comunicano tra loro le diverse componenti?</vt:lpstr>
      <vt:lpstr>PowerPoint Presentation</vt:lpstr>
      <vt:lpstr>Nel dettaglio:</vt:lpstr>
      <vt:lpstr>Livello 1 – Fisico</vt:lpstr>
      <vt:lpstr>Livello 2 – Collegamento</vt:lpstr>
      <vt:lpstr>Livello 3 – Rete</vt:lpstr>
      <vt:lpstr>Livello 4 – Trasporto</vt:lpstr>
      <vt:lpstr>Livello 5 – Sessione</vt:lpstr>
      <vt:lpstr>Livello 6 – Presentazione</vt:lpstr>
      <vt:lpstr>Livello 7 – Applicazione</vt:lpstr>
      <vt:lpstr>Il modello TCP/IP</vt:lpstr>
      <vt:lpstr>PowerPoint Presentation</vt:lpstr>
      <vt:lpstr>Protocollo HTTP</vt:lpstr>
      <vt:lpstr>PowerPoint Presentation</vt:lpstr>
      <vt:lpstr>Da cosa é composta una richiesta HTTP</vt:lpstr>
      <vt:lpstr>PowerPoint Presentation</vt:lpstr>
      <vt:lpstr>Ed invece una risposta da cosa é composta?</vt:lpstr>
      <vt:lpstr>Gli stati HTTP</vt:lpstr>
      <vt:lpstr>Protocollo HTTPS</vt:lpstr>
      <vt:lpstr>Ok, ma a cosa serve?</vt:lpstr>
      <vt:lpstr>Strumenti utili per la rete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Modello ISO/OSI e TCP/IP</dc:title>
  <dc:creator>Microsoft Office User</dc:creator>
  <cp:lastModifiedBy>Microsoft Office User</cp:lastModifiedBy>
  <cp:revision>2</cp:revision>
  <dcterms:created xsi:type="dcterms:W3CDTF">2022-06-30T14:43:40Z</dcterms:created>
  <dcterms:modified xsi:type="dcterms:W3CDTF">2022-07-01T15:44:56Z</dcterms:modified>
</cp:coreProperties>
</file>

<file path=docProps/thumbnail.jpeg>
</file>